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modernComment_109_3CFAA5B0.xml" ContentType="application/vnd.ms-powerpoint.comments+xml"/>
  <Override PartName="/ppt/comments/modernComment_120_5F701878.xml" ContentType="application/vnd.ms-powerpoint.comments+xml"/>
  <Override PartName="/ppt/comments/modernComment_11A_4CC67424.xml" ContentType="application/vnd.ms-powerpoint.comments+xml"/>
  <Override PartName="/ppt/comments/modernComment_12F_B6ADE345.xml" ContentType="application/vnd.ms-powerpoint.comments+xml"/>
  <Override PartName="/ppt/comments/modernComment_124_D469E4AB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8" r:id="rId3"/>
    <p:sldId id="257" r:id="rId4"/>
    <p:sldId id="263" r:id="rId5"/>
    <p:sldId id="286" r:id="rId6"/>
    <p:sldId id="264" r:id="rId7"/>
    <p:sldId id="287" r:id="rId8"/>
    <p:sldId id="265" r:id="rId9"/>
    <p:sldId id="288" r:id="rId10"/>
    <p:sldId id="291" r:id="rId11"/>
    <p:sldId id="299" r:id="rId12"/>
    <p:sldId id="290" r:id="rId13"/>
    <p:sldId id="282" r:id="rId14"/>
    <p:sldId id="303" r:id="rId15"/>
    <p:sldId id="271" r:id="rId16"/>
    <p:sldId id="259" r:id="rId17"/>
    <p:sldId id="267" r:id="rId18"/>
    <p:sldId id="261" r:id="rId19"/>
    <p:sldId id="284" r:id="rId20"/>
    <p:sldId id="292" r:id="rId21"/>
    <p:sldId id="269" r:id="rId22"/>
    <p:sldId id="294" r:id="rId23"/>
    <p:sldId id="295" r:id="rId24"/>
    <p:sldId id="296" r:id="rId25"/>
    <p:sldId id="297" r:id="rId26"/>
    <p:sldId id="298" r:id="rId27"/>
    <p:sldId id="300" r:id="rId28"/>
    <p:sldId id="301" r:id="rId29"/>
    <p:sldId id="272" r:id="rId30"/>
    <p:sldId id="262" r:id="rId31"/>
    <p:sldId id="273" r:id="rId32"/>
    <p:sldId id="274" r:id="rId33"/>
    <p:sldId id="281" r:id="rId34"/>
    <p:sldId id="279" r:id="rId35"/>
    <p:sldId id="283" r:id="rId36"/>
    <p:sldId id="277" r:id="rId37"/>
    <p:sldId id="278" r:id="rId38"/>
    <p:sldId id="285" r:id="rId39"/>
    <p:sldId id="260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C5CC707-766B-0C25-2A2A-D4FFD0741EBE}" name="CINTHIA E. M. KRÄMER" initials="CK" userId="S::ckramekr8@alumnes.ub.edu::73d0e762-93c4-40c1-8f1d-e1e382b192b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CFF3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8EFAE2-C45F-4943-8D5B-D50AD2345784}" v="85" dt="2023-01-18T19:44:29.595"/>
    <p1510:client id="{4D30FAC8-2187-56F0-CDDD-0200B383203A}" v="932" dt="2023-01-18T20:34:58.653"/>
    <p1510:client id="{6D2F6F9F-5B29-AD66-E444-0CF1958A93AF}" v="835" vWet="836" dt="2023-01-19T13:45:50.533"/>
    <p1510:client id="{A3EC360F-ABD5-4F48-AB97-91E634851CDC}" v="1062" dt="2023-01-19T13:51:31.129"/>
    <p1510:client id="{A7A40A35-84AF-849F-62DB-380F473B1360}" v="3703" dt="2023-01-19T10:27:11.983"/>
    <p1510:client id="{BF0B37BC-9FC8-9FBB-2254-E5BD01FACD4B}" v="170" dt="2023-01-19T13:01:03.6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4" autoAdjust="0"/>
    <p:restoredTop sz="94660"/>
  </p:normalViewPr>
  <p:slideViewPr>
    <p:cSldViewPr snapToGrid="0">
      <p:cViewPr>
        <p:scale>
          <a:sx n="85" d="100"/>
          <a:sy n="85" d="100"/>
        </p:scale>
        <p:origin x="1400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8/10/relationships/authors" Target="authors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omments/modernComment_109_3CFAA5B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9FDDDC7-AC39-4344-8E46-CF683B52FDD7}" authorId="{FC5CC707-766B-0C25-2A2A-D4FFD0741EBE}" created="2023-01-19T08:58:34.833">
    <pc:sldMkLst xmlns:pc="http://schemas.microsoft.com/office/powerpoint/2013/main/command">
      <pc:docMk/>
      <pc:sldMk cId="1023059376" sldId="265"/>
    </pc:sldMkLst>
    <p188:txBody>
      <a:bodyPr/>
      <a:lstStyle/>
      <a:p>
        <a:r>
          <a:rPr lang="es-ES"/>
          <a:t>Marc finishs</a:t>
        </a:r>
      </a:p>
    </p188:txBody>
  </p188:cm>
</p188:cmLst>
</file>

<file path=ppt/comments/modernComment_11A_4CC6742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93A9DF9-1BC4-41B3-8AA5-D7E273C4FAFD}" authorId="{FC5CC707-766B-0C25-2A2A-D4FFD0741EBE}" created="2023-01-19T09:09:39.188">
    <pc:sldMkLst xmlns:pc="http://schemas.microsoft.com/office/powerpoint/2013/main/command">
      <pc:docMk/>
      <pc:sldMk cId="1288074276" sldId="282"/>
    </pc:sldMkLst>
    <p188:txBody>
      <a:bodyPr/>
      <a:lstStyle/>
      <a:p>
        <a:r>
          <a:rPr lang="es-ES"/>
          <a:t>I could not fill stuff bc I did not have the document </a:t>
        </a:r>
      </a:p>
    </p188:txBody>
  </p188:cm>
</p188:cmLst>
</file>

<file path=ppt/comments/modernComment_120_5F70187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D9A38E8-8366-41B6-9389-A6763D9D6610}" authorId="{FC5CC707-766B-0C25-2A2A-D4FFD0741EBE}" created="2023-01-19T08:59:13.195">
    <pc:sldMkLst xmlns:pc="http://schemas.microsoft.com/office/powerpoint/2013/main/command">
      <pc:docMk/>
      <pc:sldMk cId="1601181816" sldId="288"/>
    </pc:sldMkLst>
    <p188:txBody>
      <a:bodyPr/>
      <a:lstStyle/>
      <a:p>
        <a:r>
          <a:rPr lang="es-ES"/>
          <a:t>Methods and Results can also be on one slide, as you prefer. I didnt know what to write,</a:t>
        </a:r>
      </a:p>
    </p188:txBody>
  </p188:cm>
  <p188:cm id="{43009656-A5FA-4751-AD69-447033955683}" authorId="{FC5CC707-766B-0C25-2A2A-D4FFD0741EBE}" created="2023-01-19T09:01:57.23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601181816" sldId="288"/>
      <ac:picMk id="8" creationId="{B3B1A826-34AC-44D2-79FF-7F14DB078490}"/>
    </ac:deMkLst>
    <p188:txBody>
      <a:bodyPr/>
      <a:lstStyle/>
      <a:p>
        <a:r>
          <a:rPr lang="es-ES"/>
          <a:t>Oh ... :D ECG BPM ... Lol</a:t>
        </a:r>
      </a:p>
    </p188:txBody>
  </p188:cm>
</p188:cmLst>
</file>

<file path=ppt/comments/modernComment_124_D469E4A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09532CC-4292-4762-9D96-0AC58F0E371F}" authorId="{FC5CC707-766B-0C25-2A2A-D4FFD0741EBE}" created="2023-01-19T09:52:24.06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563709611" sldId="292"/>
      <ac:spMk id="20" creationId="{9A4FF1EF-FEA7-2312-921F-B7B4BD93854E}"/>
      <ac:txMk cp="1" len="13">
        <ac:context len="152" hash="2795105780"/>
      </ac:txMk>
    </ac:txMkLst>
    <p188:pos x="2531806" y="639096"/>
    <p188:txBody>
      <a:bodyPr/>
      <a:lstStyle/>
      <a:p>
        <a:r>
          <a:rPr lang="es-ES"/>
          <a:t>Maaarc</a:t>
        </a:r>
      </a:p>
    </p188:txBody>
  </p188:cm>
</p188:cmLst>
</file>

<file path=ppt/comments/modernComment_12F_B6ADE34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B41DA39-5B52-B344-894A-02DFB8C67480}" authorId="{FC5CC707-766B-0C25-2A2A-D4FFD0741EBE}" created="2023-01-19T09:09:39.188">
    <pc:sldMkLst xmlns:pc="http://schemas.microsoft.com/office/powerpoint/2013/main/command">
      <pc:docMk/>
      <pc:sldMk cId="1288074276" sldId="282"/>
    </pc:sldMkLst>
    <p188:txBody>
      <a:bodyPr/>
      <a:lstStyle/>
      <a:p>
        <a:r>
          <a:rPr lang="es-ES"/>
          <a:t>I could not fill stuff bc I did not have the document 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320675"/>
            <a:ext cx="4649787" cy="941387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4758482"/>
          </a:xfrm>
        </p:spPr>
        <p:txBody>
          <a:bodyPr anchor="t">
            <a:norm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320675"/>
            <a:ext cx="4665134" cy="941387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0590" y="1270529"/>
            <a:ext cx="4929188" cy="4214290"/>
          </a:xfrm>
        </p:spPr>
        <p:txBody>
          <a:bodyPr anchor="t">
            <a:norm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19/1/23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2267447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19/1/23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826865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19/1/23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052637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19/1/23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76746653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19/1/23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580704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19/1/23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47669074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19/1/23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3050326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19/1/23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14283310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19/1/23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49353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19/1/23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2">
            <a:extLst>
              <a:ext uri="{FF2B5EF4-FFF2-40B4-BE49-F238E27FC236}">
                <a16:creationId xmlns:a16="http://schemas.microsoft.com/office/drawing/2014/main" id="{71DEF16D-B62E-F1A3-BD5A-E9B483A532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361" y="0"/>
            <a:ext cx="2030639" cy="203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30038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19/1/23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723130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19/1/23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1335418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19/1/23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31846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19/1/23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373822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19/1/23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982815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19/1/23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540031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19/1/23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450484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0771E8B-6CA5-40B2-8038-0E112F3DAC1C}" type="datetimeFigureOut">
              <a:rPr lang="es-ES" smtClean="0"/>
              <a:t>19/1/23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F1556C4-DFC3-4611-A7CC-780699185E26}" type="slidenum">
              <a:rPr lang="es-ES" smtClean="0"/>
              <a:t>‹#›</a:t>
            </a:fld>
            <a:endParaRPr lang="es-E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E0F328FD-09AF-76E2-DBF8-0F6614045DA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1361" y="0"/>
            <a:ext cx="2030639" cy="203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25241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9" r:id="rId1"/>
    <p:sldLayoutId id="2147483715" r:id="rId2"/>
    <p:sldLayoutId id="2147483716" r:id="rId3"/>
    <p:sldLayoutId id="2147483717" r:id="rId4"/>
    <p:sldLayoutId id="2147483718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microsoft.com/office/2018/10/relationships/comments" Target="../comments/modernComment_11A_4CC674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microsoft.com/office/2018/10/relationships/comments" Target="../comments/modernComment_12F_B6ADE3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24_D469E4AB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microsoft.com/office/2018/10/relationships/comments" Target="../comments/modernComment_109_3CFAA5B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microsoft.com/office/2018/10/relationships/comments" Target="../comments/modernComment_120_5F7018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Advanced signal processing Group Project presentation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err="1"/>
              <a:t>Presenting</a:t>
            </a:r>
            <a:r>
              <a:rPr lang="es-ES" dirty="0"/>
              <a:t> TP3 and TP4</a:t>
            </a:r>
          </a:p>
          <a:p>
            <a:endParaRPr lang="es-ES" dirty="0"/>
          </a:p>
          <a:p>
            <a:r>
              <a:rPr lang="es-ES" dirty="0" err="1"/>
              <a:t>By</a:t>
            </a:r>
            <a:r>
              <a:rPr lang="es-ES" dirty="0"/>
              <a:t> Marc </a:t>
            </a:r>
            <a:r>
              <a:rPr lang="es-ES" dirty="0" err="1"/>
              <a:t>Palomer</a:t>
            </a:r>
            <a:r>
              <a:rPr lang="es-ES" dirty="0"/>
              <a:t> and Cinthia </a:t>
            </a:r>
            <a:r>
              <a:rPr lang="es-ES" dirty="0" err="1"/>
              <a:t>krämer</a:t>
            </a:r>
            <a:endParaRPr lang="es-ES" dirty="0"/>
          </a:p>
        </p:txBody>
      </p:sp>
      <p:pic>
        <p:nvPicPr>
          <p:cNvPr id="5" name="Gráfico 5" descr="Pulmones con virus con relleno sólido">
            <a:extLst>
              <a:ext uri="{FF2B5EF4-FFF2-40B4-BE49-F238E27FC236}">
                <a16:creationId xmlns:a16="http://schemas.microsoft.com/office/drawing/2014/main" id="{DE285C95-2806-E40B-E50B-884962129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2478" y="5036574"/>
            <a:ext cx="914400" cy="914400"/>
          </a:xfrm>
          <a:prstGeom prst="rect">
            <a:avLst/>
          </a:prstGeom>
        </p:spPr>
      </p:pic>
      <p:pic>
        <p:nvPicPr>
          <p:cNvPr id="6" name="Gráfico 6" descr="Cerebro en la cabeza contorno">
            <a:extLst>
              <a:ext uri="{FF2B5EF4-FFF2-40B4-BE49-F238E27FC236}">
                <a16:creationId xmlns:a16="http://schemas.microsoft.com/office/drawing/2014/main" id="{E6BBB2E1-EBC8-B7A2-2387-A9C7E8DD21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46062" y="3852094"/>
            <a:ext cx="914400" cy="914400"/>
          </a:xfrm>
          <a:prstGeom prst="rect">
            <a:avLst/>
          </a:prstGeom>
        </p:spPr>
      </p:pic>
      <p:pic>
        <p:nvPicPr>
          <p:cNvPr id="8" name="Gráfico 8" descr="Brazo musculoso con relleno sólido">
            <a:extLst>
              <a:ext uri="{FF2B5EF4-FFF2-40B4-BE49-F238E27FC236}">
                <a16:creationId xmlns:a16="http://schemas.microsoft.com/office/drawing/2014/main" id="{5AB5B066-7BD6-F563-0E20-B7EE0801C4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4284" y="2635865"/>
            <a:ext cx="914400" cy="914400"/>
          </a:xfrm>
          <a:prstGeom prst="rect">
            <a:avLst/>
          </a:prstGeom>
        </p:spPr>
      </p:pic>
      <p:pic>
        <p:nvPicPr>
          <p:cNvPr id="9" name="Gráfico 9" descr="Órgano del corazón con relleno sólido">
            <a:extLst>
              <a:ext uri="{FF2B5EF4-FFF2-40B4-BE49-F238E27FC236}">
                <a16:creationId xmlns:a16="http://schemas.microsoft.com/office/drawing/2014/main" id="{32EE7AC9-5E36-060D-22E0-0D493ED33A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42478" y="142321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014F424C-46DA-4051-A838-56A482D3A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619" y="3998042"/>
            <a:ext cx="3311286" cy="2483464"/>
          </a:xfrm>
          <a:prstGeom prst="rect">
            <a:avLst/>
          </a:prstGeom>
        </p:spPr>
      </p:pic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5979CBA-8D22-F5F6-7876-FDC9ED3915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 dirty="0"/>
              <a:t>Methods:</a:t>
            </a:r>
          </a:p>
          <a:p>
            <a:r>
              <a:rPr lang="en-US" dirty="0"/>
              <a:t>EEG Signal Analysis 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4F2F8A-3B9C-B17D-562F-0E9C3AF45B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8961449" cy="4758482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1. PSD estimation method evaluation</a:t>
            </a:r>
          </a:p>
          <a:p>
            <a:pPr marL="0" indent="0">
              <a:buNone/>
            </a:pPr>
            <a:r>
              <a:rPr lang="en-US" dirty="0"/>
              <a:t>2. Relative Energy (RE) of the frequency band</a:t>
            </a:r>
          </a:p>
          <a:p>
            <a:pPr marL="0" indent="0">
              <a:buNone/>
            </a:pPr>
            <a:r>
              <a:rPr lang="en-US" dirty="0"/>
              <a:t>3. Change of RE over the 10s PSDs (n=360)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E2AC3EC-0CFE-D994-3EA3-C06CFE2B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10</a:t>
            </a:fld>
            <a:endParaRPr lang="es-ES"/>
          </a:p>
        </p:txBody>
      </p:sp>
      <p:pic>
        <p:nvPicPr>
          <p:cNvPr id="5" name="Imagen 5" descr="Gráfico, Histograma&#10;&#10;Descripción generada automáticamente">
            <a:extLst>
              <a:ext uri="{FF2B5EF4-FFF2-40B4-BE49-F238E27FC236}">
                <a16:creationId xmlns:a16="http://schemas.microsoft.com/office/drawing/2014/main" id="{50936669-816E-535C-26AE-9E1D271C0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49" y="3998042"/>
            <a:ext cx="3308554" cy="2483464"/>
          </a:xfrm>
          <a:prstGeom prst="rect">
            <a:avLst/>
          </a:prstGeom>
        </p:spPr>
      </p:pic>
      <p:pic>
        <p:nvPicPr>
          <p:cNvPr id="6" name="Imagen 7" descr="Gráfico&#10;&#10;Descripción generada automáticamente">
            <a:extLst>
              <a:ext uri="{FF2B5EF4-FFF2-40B4-BE49-F238E27FC236}">
                <a16:creationId xmlns:a16="http://schemas.microsoft.com/office/drawing/2014/main" id="{72910204-92BC-BB88-2266-F1489674A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046" y="3998042"/>
            <a:ext cx="3308554" cy="2483464"/>
          </a:xfrm>
          <a:prstGeom prst="rect">
            <a:avLst/>
          </a:prstGeom>
        </p:spPr>
      </p:pic>
      <p:pic>
        <p:nvPicPr>
          <p:cNvPr id="10" name="Gráfico 6" descr="Cerebro en la cabeza contorno">
            <a:extLst>
              <a:ext uri="{FF2B5EF4-FFF2-40B4-BE49-F238E27FC236}">
                <a16:creationId xmlns:a16="http://schemas.microsoft.com/office/drawing/2014/main" id="{BD15B16D-79AD-86D9-3A27-B2EAD8B8E6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285" y="324771"/>
            <a:ext cx="914400" cy="914400"/>
          </a:xfrm>
          <a:prstGeom prst="rect">
            <a:avLst/>
          </a:prstGeom>
        </p:spPr>
      </p:pic>
      <p:sp>
        <p:nvSpPr>
          <p:cNvPr id="9" name="Flecha: a la derecha 9">
            <a:extLst>
              <a:ext uri="{FF2B5EF4-FFF2-40B4-BE49-F238E27FC236}">
                <a16:creationId xmlns:a16="http://schemas.microsoft.com/office/drawing/2014/main" id="{52645B27-1A7A-55E9-4623-F3E3A110D787}"/>
              </a:ext>
            </a:extLst>
          </p:cNvPr>
          <p:cNvSpPr/>
          <p:nvPr/>
        </p:nvSpPr>
        <p:spPr>
          <a:xfrm>
            <a:off x="7032514" y="5039454"/>
            <a:ext cx="494907" cy="4006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0671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5979CBA-8D22-F5F6-7876-FDC9ED3915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 dirty="0"/>
              <a:t>Methods:</a:t>
            </a:r>
          </a:p>
          <a:p>
            <a:r>
              <a:rPr lang="en-US" dirty="0"/>
              <a:t>EEG Signal Analysis 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E2AC3EC-0CFE-D994-3EA3-C06CFE2B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11</a:t>
            </a:fld>
            <a:endParaRPr lang="es-ES"/>
          </a:p>
        </p:txBody>
      </p:sp>
      <p:pic>
        <p:nvPicPr>
          <p:cNvPr id="5" name="Imagen 5" descr="Gráfico, Histograma&#10;&#10;Descripción generada automáticamente">
            <a:extLst>
              <a:ext uri="{FF2B5EF4-FFF2-40B4-BE49-F238E27FC236}">
                <a16:creationId xmlns:a16="http://schemas.microsoft.com/office/drawing/2014/main" id="{50936669-816E-535C-26AE-9E1D271C0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49" y="3998042"/>
            <a:ext cx="3308554" cy="2483464"/>
          </a:xfrm>
          <a:prstGeom prst="rect">
            <a:avLst/>
          </a:prstGeom>
        </p:spPr>
      </p:pic>
      <p:pic>
        <p:nvPicPr>
          <p:cNvPr id="6" name="Imagen 7" descr="Gráfico&#10;&#10;Descripción generada automáticamente">
            <a:extLst>
              <a:ext uri="{FF2B5EF4-FFF2-40B4-BE49-F238E27FC236}">
                <a16:creationId xmlns:a16="http://schemas.microsoft.com/office/drawing/2014/main" id="{72910204-92BC-BB88-2266-F1489674A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046" y="3998042"/>
            <a:ext cx="3308554" cy="2483464"/>
          </a:xfrm>
          <a:prstGeom prst="rect">
            <a:avLst/>
          </a:prstGeom>
        </p:spPr>
      </p:pic>
      <p:pic>
        <p:nvPicPr>
          <p:cNvPr id="8" name="Imagen 8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44C637BD-E37D-A5DA-94CF-C2F89957C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8886" y="3998042"/>
            <a:ext cx="3341329" cy="2483464"/>
          </a:xfrm>
          <a:prstGeom prst="rect">
            <a:avLst/>
          </a:prstGeom>
        </p:spPr>
      </p:pic>
      <p:pic>
        <p:nvPicPr>
          <p:cNvPr id="10" name="Gráfico 6" descr="Cerebro en la cabeza contorno">
            <a:extLst>
              <a:ext uri="{FF2B5EF4-FFF2-40B4-BE49-F238E27FC236}">
                <a16:creationId xmlns:a16="http://schemas.microsoft.com/office/drawing/2014/main" id="{BD15B16D-79AD-86D9-3A27-B2EAD8B8E6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285" y="324771"/>
            <a:ext cx="914400" cy="914400"/>
          </a:xfrm>
          <a:prstGeom prst="rect">
            <a:avLst/>
          </a:prstGeom>
        </p:spPr>
      </p:pic>
      <p:sp>
        <p:nvSpPr>
          <p:cNvPr id="9" name="Flecha: a la derecha 9">
            <a:extLst>
              <a:ext uri="{FF2B5EF4-FFF2-40B4-BE49-F238E27FC236}">
                <a16:creationId xmlns:a16="http://schemas.microsoft.com/office/drawing/2014/main" id="{52645B27-1A7A-55E9-4623-F3E3A110D787}"/>
              </a:ext>
            </a:extLst>
          </p:cNvPr>
          <p:cNvSpPr/>
          <p:nvPr/>
        </p:nvSpPr>
        <p:spPr>
          <a:xfrm>
            <a:off x="7032514" y="5039454"/>
            <a:ext cx="494907" cy="4006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6C242635-92FE-37A0-E829-D5E46BE60C0E}"/>
              </a:ext>
            </a:extLst>
          </p:cNvPr>
          <p:cNvSpPr txBox="1">
            <a:spLocks/>
          </p:cNvSpPr>
          <p:nvPr/>
        </p:nvSpPr>
        <p:spPr>
          <a:xfrm>
            <a:off x="686555" y="1271489"/>
            <a:ext cx="8961449" cy="47584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panose="05040102010807070707" pitchFamily="18" charset="2"/>
              <a:buNone/>
            </a:pPr>
            <a:endParaRPr lang="en-US" dirty="0"/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dirty="0"/>
              <a:t>1. PSD estimation method evaluation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dirty="0"/>
              <a:t>2. Relative Energy (RE) of the frequency band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dirty="0"/>
              <a:t>3. Change of RE over the 10s PSDs (n=360)</a:t>
            </a:r>
          </a:p>
          <a:p>
            <a:pPr marL="0" indent="0">
              <a:buFont typeface="Wingdings 3" panose="05040102010807070707" pitchFamily="18" charset="2"/>
              <a:buNone/>
            </a:pPr>
            <a:r>
              <a:rPr lang="en-US" dirty="0"/>
              <a:t>4. Averaging as tendency is coherent</a:t>
            </a:r>
          </a:p>
        </p:txBody>
      </p:sp>
    </p:spTree>
    <p:extLst>
      <p:ext uri="{BB962C8B-B14F-4D97-AF65-F5344CB8AC3E}">
        <p14:creationId xmlns:p14="http://schemas.microsoft.com/office/powerpoint/2010/main" val="1857350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5979CBA-8D22-F5F6-7876-FDC9ED3915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r>
              <a:rPr lang="en-US" dirty="0"/>
              <a:t>Results and Conclusion:</a:t>
            </a:r>
          </a:p>
          <a:p>
            <a:r>
              <a:rPr lang="en-US" dirty="0"/>
              <a:t>EEG Signal Analysis 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4F2F8A-3B9C-B17D-562F-0E9C3AF45B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485" y="1774747"/>
            <a:ext cx="9581579" cy="4758482"/>
          </a:xfrm>
        </p:spPr>
        <p:txBody>
          <a:bodyPr/>
          <a:lstStyle/>
          <a:p>
            <a:r>
              <a:rPr lang="en-US" dirty="0"/>
              <a:t>Relative decrease in relative energy but for delta (0.5-4Hz)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E2AC3EC-0CFE-D994-3EA3-C06CFE2B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12</a:t>
            </a:fld>
            <a:endParaRPr lang="es-ES"/>
          </a:p>
        </p:txBody>
      </p:sp>
      <p:pic>
        <p:nvPicPr>
          <p:cNvPr id="8" name="Imagen 8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44C637BD-E37D-A5DA-94CF-C2F89957C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533" y="2345114"/>
            <a:ext cx="4939070" cy="3679722"/>
          </a:xfrm>
          <a:prstGeom prst="rect">
            <a:avLst/>
          </a:prstGeom>
        </p:spPr>
      </p:pic>
      <p:pic>
        <p:nvPicPr>
          <p:cNvPr id="6" name="Gráfico 6" descr="Cerebro en la cabeza contorno">
            <a:extLst>
              <a:ext uri="{FF2B5EF4-FFF2-40B4-BE49-F238E27FC236}">
                <a16:creationId xmlns:a16="http://schemas.microsoft.com/office/drawing/2014/main" id="{E94A403D-E132-FC4A-AC51-5C97D202A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85" y="3247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987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5979CBA-8D22-F5F6-7876-FDC9ED391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2080" y="320675"/>
            <a:ext cx="9195511" cy="1206818"/>
          </a:xfrm>
        </p:spPr>
        <p:txBody>
          <a:bodyPr/>
          <a:lstStyle/>
          <a:p>
            <a:r>
              <a:rPr lang="en-US" sz="2400" dirty="0">
                <a:ea typeface="+mn-lt"/>
                <a:cs typeface="+mn-lt"/>
              </a:rPr>
              <a:t>Method:</a:t>
            </a:r>
          </a:p>
          <a:p>
            <a:r>
              <a:rPr lang="en-US" sz="2400" dirty="0">
                <a:ea typeface="+mn-lt"/>
                <a:cs typeface="+mn-lt"/>
              </a:rPr>
              <a:t>Relationship between cardiac, respiratory and EEG parameters with the stages of sleep and respiratory events</a:t>
            </a:r>
            <a:endParaRPr lang="en-US" sz="24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4F2F8A-3B9C-B17D-562F-0E9C3AF45B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5233" y="1526245"/>
            <a:ext cx="7818767" cy="4758482"/>
          </a:xfrm>
        </p:spPr>
        <p:txBody>
          <a:bodyPr/>
          <a:lstStyle/>
          <a:p>
            <a:r>
              <a:rPr lang="en-US" dirty="0"/>
              <a:t>A boxplot analysis for each of the studied variables</a:t>
            </a:r>
          </a:p>
          <a:p>
            <a:r>
              <a:rPr lang="en-US" dirty="0"/>
              <a:t>Class depending on sleep stage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E2AC3EC-0CFE-D994-3EA3-C06CFE2B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13</a:t>
            </a:fld>
            <a:endParaRPr lang="es-ES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2801F7FC-D830-3E06-DFB0-CE5704EF4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222" y="2874894"/>
            <a:ext cx="3936813" cy="2952610"/>
          </a:xfrm>
          <a:prstGeom prst="rect">
            <a:avLst/>
          </a:prstGeom>
        </p:spPr>
      </p:pic>
      <p:pic>
        <p:nvPicPr>
          <p:cNvPr id="6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D0D527FA-9808-CE27-72C9-D5D3E904F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034" y="2874894"/>
            <a:ext cx="3936813" cy="295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07427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4F2F8A-3B9C-B17D-562F-0E9C3AF45B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5233" y="1526245"/>
            <a:ext cx="7818767" cy="4758482"/>
          </a:xfrm>
        </p:spPr>
        <p:txBody>
          <a:bodyPr/>
          <a:lstStyle/>
          <a:p>
            <a:r>
              <a:rPr lang="en-US" dirty="0"/>
              <a:t>Same analysis with each of EEG waves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E2AC3EC-0CFE-D994-3EA3-C06CFE2BF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14</a:t>
            </a:fld>
            <a:endParaRPr lang="es-ES"/>
          </a:p>
        </p:txBody>
      </p:sp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54E8318D-A87B-6F8D-ABD7-9C75496D95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937" y="1997102"/>
            <a:ext cx="4811738" cy="4287625"/>
          </a:xfrm>
          <a:prstGeom prst="rect">
            <a:avLst/>
          </a:prstGeom>
        </p:spPr>
      </p:pic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62266F71-57C3-BC81-E79A-1F4D2D2C7B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511" y="2708586"/>
            <a:ext cx="2881656" cy="2864655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5B83109-E58D-2250-B03C-75BCF523F7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11" name="Marcador de texto 1">
            <a:extLst>
              <a:ext uri="{FF2B5EF4-FFF2-40B4-BE49-F238E27FC236}">
                <a16:creationId xmlns:a16="http://schemas.microsoft.com/office/drawing/2014/main" id="{8E66776E-961B-93F4-70A7-EBB4CF8084D3}"/>
              </a:ext>
            </a:extLst>
          </p:cNvPr>
          <p:cNvSpPr txBox="1">
            <a:spLocks/>
          </p:cNvSpPr>
          <p:nvPr/>
        </p:nvSpPr>
        <p:spPr>
          <a:xfrm>
            <a:off x="972080" y="320675"/>
            <a:ext cx="9195511" cy="12068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ea typeface="+mn-lt"/>
                <a:cs typeface="+mn-lt"/>
              </a:rPr>
              <a:t>Method:</a:t>
            </a:r>
          </a:p>
          <a:p>
            <a:r>
              <a:rPr lang="en-US" sz="2400">
                <a:ea typeface="+mn-lt"/>
                <a:cs typeface="+mn-lt"/>
              </a:rPr>
              <a:t>Relationship between cardiac, respiratory and EEG parameters with the stages of sleep and respiratory events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6484922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4F2F8A-3B9C-B17D-562F-0E9C3AF45B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747" y="1657028"/>
            <a:ext cx="8660889" cy="4758482"/>
          </a:xfrm>
        </p:spPr>
        <p:txBody>
          <a:bodyPr/>
          <a:lstStyle/>
          <a:p>
            <a:r>
              <a:rPr lang="en-US" dirty="0"/>
              <a:t>Respiratory frequency is the only parameter observed to decrease firmly over sleep stages</a:t>
            </a:r>
          </a:p>
          <a:p>
            <a:endParaRPr lang="en-US" dirty="0"/>
          </a:p>
          <a:p>
            <a:r>
              <a:rPr lang="en-US" dirty="0"/>
              <a:t>EEG waves (but delta) relative energy and cardiac frequency decrease with deepen sleep stages, but increase again in REM</a:t>
            </a:r>
          </a:p>
          <a:p>
            <a:endParaRPr lang="en-US" dirty="0"/>
          </a:p>
          <a:p>
            <a:r>
              <a:rPr lang="en-US" dirty="0"/>
              <a:t>Delta relative energy increases while sleep deepens, but decreases in the REM stage.</a:t>
            </a:r>
          </a:p>
          <a:p>
            <a:endParaRPr lang="en-US" dirty="0"/>
          </a:p>
          <a:p>
            <a:pPr>
              <a:buClr>
                <a:srgbClr val="FFFFFF"/>
              </a:buClr>
            </a:pP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DD48C83-A08F-1837-1D14-F30937A24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15</a:t>
            </a:fld>
            <a:endParaRPr lang="es-ES"/>
          </a:p>
        </p:txBody>
      </p:sp>
      <p:sp>
        <p:nvSpPr>
          <p:cNvPr id="10" name="Marcador de texto 1">
            <a:extLst>
              <a:ext uri="{FF2B5EF4-FFF2-40B4-BE49-F238E27FC236}">
                <a16:creationId xmlns:a16="http://schemas.microsoft.com/office/drawing/2014/main" id="{CD663574-C6E6-956A-3483-07E4CFF4B174}"/>
              </a:ext>
            </a:extLst>
          </p:cNvPr>
          <p:cNvSpPr txBox="1">
            <a:spLocks/>
          </p:cNvSpPr>
          <p:nvPr/>
        </p:nvSpPr>
        <p:spPr>
          <a:xfrm>
            <a:off x="972080" y="56515"/>
            <a:ext cx="9195511" cy="12143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800" b="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0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b="1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ea typeface="+mn-lt"/>
                <a:cs typeface="+mn-lt"/>
              </a:rPr>
              <a:t>TP3 - Conclusion 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3127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70E07C-8DB5-4A6A-74A0-4704CC1C0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388655"/>
            <a:ext cx="8534401" cy="2281600"/>
          </a:xfrm>
        </p:spPr>
        <p:txBody>
          <a:bodyPr>
            <a:normAutofit fontScale="90000"/>
          </a:bodyPr>
          <a:lstStyle/>
          <a:p>
            <a:r>
              <a:rPr lang="es-ES" b="1" dirty="0" err="1"/>
              <a:t>Tp</a:t>
            </a:r>
            <a:r>
              <a:rPr lang="es-ES" b="1" dirty="0"/>
              <a:t> 4</a:t>
            </a:r>
            <a:br>
              <a:rPr lang="es-ES" dirty="0"/>
            </a:br>
            <a:r>
              <a:rPr lang="en-GB" dirty="0">
                <a:ea typeface="+mj-lt"/>
                <a:cs typeface="+mj-lt"/>
              </a:rPr>
              <a:t>Time Frequency Analysis and Characterization of Phonocardiography Signals</a:t>
            </a:r>
            <a:endParaRPr lang="es-ES" dirty="0">
              <a:ea typeface="+mj-lt"/>
              <a:cs typeface="+mj-lt"/>
            </a:endParaRPr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EB11A7E5-518B-316E-A986-5B6A57BCA276}"/>
              </a:ext>
            </a:extLst>
          </p:cNvPr>
          <p:cNvSpPr txBox="1">
            <a:spLocks/>
          </p:cNvSpPr>
          <p:nvPr/>
        </p:nvSpPr>
        <p:spPr>
          <a:xfrm>
            <a:off x="684213" y="3660732"/>
            <a:ext cx="8534400" cy="233366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 3" panose="05040102010807070707" pitchFamily="18" charset="2"/>
              <a:buAutoNum type="arabicPeriod"/>
            </a:pPr>
            <a:r>
              <a:rPr lang="en-US" sz="2400" dirty="0">
                <a:solidFill>
                  <a:srgbClr val="002060"/>
                </a:solidFill>
              </a:rPr>
              <a:t>Database and Signals</a:t>
            </a:r>
          </a:p>
          <a:p>
            <a:pPr marL="342900" indent="-342900">
              <a:buClr>
                <a:srgbClr val="FFFFFF"/>
              </a:buClr>
              <a:buFont typeface="Wingdings 3" panose="05040102010807070707" pitchFamily="18" charset="2"/>
              <a:buAutoNum type="arabicPeriod"/>
            </a:pPr>
            <a:r>
              <a:rPr lang="en-US" sz="2400" dirty="0">
                <a:solidFill>
                  <a:srgbClr val="002060"/>
                </a:solidFill>
              </a:rPr>
              <a:t>Power Spectral Density Characterization </a:t>
            </a:r>
          </a:p>
          <a:p>
            <a:pPr marL="342900" indent="-342900">
              <a:buClr>
                <a:srgbClr val="FFFFFF"/>
              </a:buClr>
              <a:buAutoNum type="arabicPeriod"/>
            </a:pPr>
            <a:r>
              <a:rPr lang="en-GB" sz="2400" dirty="0">
                <a:solidFill>
                  <a:srgbClr val="002060"/>
                </a:solidFill>
                <a:ea typeface="+mn-lt"/>
                <a:cs typeface="+mn-lt"/>
              </a:rPr>
              <a:t>Time Frequency Representations and Characterization</a:t>
            </a:r>
          </a:p>
          <a:p>
            <a:pPr marL="342900" indent="-342900">
              <a:buClr>
                <a:srgbClr val="FFFFFF"/>
              </a:buClr>
              <a:buAutoNum type="arabicPeriod"/>
            </a:pPr>
            <a:r>
              <a:rPr lang="en-GB" sz="2400" dirty="0">
                <a:solidFill>
                  <a:srgbClr val="002060"/>
                </a:solidFill>
              </a:rPr>
              <a:t>Characterization and Pathology Classification Algorithm </a:t>
            </a:r>
          </a:p>
          <a:p>
            <a:pPr marL="800100" lvl="1">
              <a:buClr>
                <a:srgbClr val="FFFFFF"/>
              </a:buClr>
              <a:buAutoNum type="arabicPeriod"/>
            </a:pPr>
            <a:endParaRPr lang="en-GB" sz="2400" dirty="0">
              <a:solidFill>
                <a:srgbClr val="002060"/>
              </a:solidFill>
            </a:endParaRP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6315123E-A188-B609-2096-A138A8399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9639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5979CBA-8D22-F5F6-7876-FDC9ED3915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 and Signals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4F2F8A-3B9C-B17D-562F-0E9C3AF45B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5330945" cy="4774869"/>
          </a:xfrm>
        </p:spPr>
        <p:txBody>
          <a:bodyPr>
            <a:normAutofit fontScale="92500"/>
          </a:bodyPr>
          <a:lstStyle/>
          <a:p>
            <a:pPr>
              <a:buClr>
                <a:srgbClr val="FFFFFF"/>
              </a:buClr>
            </a:pPr>
            <a:r>
              <a:rPr lang="en-US" dirty="0"/>
              <a:t>Data provided from in the virtual campus</a:t>
            </a:r>
            <a:endParaRPr lang="es-ES" dirty="0"/>
          </a:p>
          <a:p>
            <a:pPr lvl="1">
              <a:buClr>
                <a:srgbClr val="FFFFFF"/>
              </a:buClr>
            </a:pPr>
            <a:r>
              <a:rPr lang="en-US" dirty="0"/>
              <a:t>Several </a:t>
            </a:r>
            <a:r>
              <a:rPr lang="en-US" dirty="0">
                <a:ea typeface="+mn-lt"/>
                <a:cs typeface="+mn-lt"/>
              </a:rPr>
              <a:t>phonocardiography (PCG signals)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Loaded using </a:t>
            </a:r>
            <a:r>
              <a:rPr lang="en-US" dirty="0" err="1"/>
              <a:t>leerwav</a:t>
            </a:r>
            <a:r>
              <a:rPr lang="en-US" dirty="0"/>
              <a:t>() function 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Already decimated signals with 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fs = 1000Hz</a:t>
            </a:r>
          </a:p>
          <a:p>
            <a:pPr>
              <a:buClr>
                <a:srgbClr val="FFFFFF"/>
              </a:buClr>
            </a:pPr>
            <a:endParaRPr lang="en-US" dirty="0"/>
          </a:p>
          <a:p>
            <a:pPr>
              <a:buClr>
                <a:srgbClr val="FFFFFF"/>
              </a:buClr>
            </a:pPr>
            <a:r>
              <a:rPr lang="en-US" dirty="0"/>
              <a:t>PCG signals analyzed:</a:t>
            </a:r>
          </a:p>
          <a:p>
            <a:pPr lvl="1"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Healthy heart</a:t>
            </a:r>
          </a:p>
          <a:p>
            <a:pPr lvl="1">
              <a:buClr>
                <a:srgbClr val="FFFFFF"/>
              </a:buClr>
            </a:pPr>
            <a:r>
              <a:rPr lang="en-GB" dirty="0">
                <a:ea typeface="+mn-lt"/>
                <a:cs typeface="+mn-lt"/>
              </a:rPr>
              <a:t>Diastolic fixed S2 split (n1) </a:t>
            </a:r>
            <a:endParaRPr lang="en-US" dirty="0">
              <a:ea typeface="+mn-lt"/>
              <a:cs typeface="+mn-lt"/>
            </a:endParaRPr>
          </a:p>
          <a:p>
            <a:pPr lvl="1">
              <a:buClr>
                <a:srgbClr val="FFFFFF"/>
              </a:buClr>
            </a:pPr>
            <a:r>
              <a:rPr lang="en-GB" dirty="0">
                <a:ea typeface="+mn-lt"/>
                <a:cs typeface="+mn-lt"/>
              </a:rPr>
              <a:t>Systolic mitral regurgitation (SMR) (n2)</a:t>
            </a:r>
            <a:endParaRPr lang="en-GB" dirty="0"/>
          </a:p>
          <a:p>
            <a:pPr lvl="1">
              <a:buClr>
                <a:srgbClr val="FFFFFF"/>
              </a:buClr>
            </a:pPr>
            <a:r>
              <a:rPr lang="en-GB" dirty="0">
                <a:ea typeface="+mn-lt"/>
                <a:cs typeface="+mn-lt"/>
              </a:rPr>
              <a:t>Heart ejection murmur (EM) (n1)</a:t>
            </a:r>
            <a:endParaRPr lang="en-GB" dirty="0"/>
          </a:p>
          <a:p>
            <a:pPr>
              <a:buClr>
                <a:srgbClr val="FFFFFF"/>
              </a:buClr>
            </a:pPr>
            <a:endParaRPr lang="en-GB" dirty="0"/>
          </a:p>
          <a:p>
            <a:pPr>
              <a:buClr>
                <a:srgbClr val="FFFFFF"/>
              </a:buClr>
            </a:pP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E84837A-7530-9D64-664A-CC8CA660C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17</a:t>
            </a:fld>
            <a:endParaRPr lang="es-ES"/>
          </a:p>
        </p:txBody>
      </p:sp>
      <p:pic>
        <p:nvPicPr>
          <p:cNvPr id="5" name="Imagen 5" descr="Imagen que contiene cuchillo&#10;&#10;Descripción generada automáticamente">
            <a:extLst>
              <a:ext uri="{FF2B5EF4-FFF2-40B4-BE49-F238E27FC236}">
                <a16:creationId xmlns:a16="http://schemas.microsoft.com/office/drawing/2014/main" id="{FE8F7B27-4913-3EA3-EC2B-62120E098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747" y="1823197"/>
            <a:ext cx="5123115" cy="3865699"/>
          </a:xfrm>
          <a:prstGeom prst="rect">
            <a:avLst/>
          </a:prstGeom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73E92169-0F59-963B-4B0B-FEA70A61FF5A}"/>
              </a:ext>
            </a:extLst>
          </p:cNvPr>
          <p:cNvGrpSpPr/>
          <p:nvPr/>
        </p:nvGrpSpPr>
        <p:grpSpPr>
          <a:xfrm>
            <a:off x="978748" y="2094016"/>
            <a:ext cx="7679501" cy="2613290"/>
            <a:chOff x="978748" y="2094016"/>
            <a:chExt cx="7679501" cy="2613290"/>
          </a:xfrm>
        </p:grpSpPr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60FE3DDD-B566-E912-A821-345644A6825D}"/>
                </a:ext>
              </a:extLst>
            </p:cNvPr>
            <p:cNvSpPr/>
            <p:nvPr/>
          </p:nvSpPr>
          <p:spPr>
            <a:xfrm>
              <a:off x="6537251" y="2094016"/>
              <a:ext cx="2120998" cy="1698889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Rectángulo: esquinas redondeadas 17">
              <a:extLst>
                <a:ext uri="{FF2B5EF4-FFF2-40B4-BE49-F238E27FC236}">
                  <a16:creationId xmlns:a16="http://schemas.microsoft.com/office/drawing/2014/main" id="{4D56E499-0422-7D2D-AC07-EA8F88CD0800}"/>
                </a:ext>
              </a:extLst>
            </p:cNvPr>
            <p:cNvSpPr/>
            <p:nvPr/>
          </p:nvSpPr>
          <p:spPr>
            <a:xfrm>
              <a:off x="978748" y="4286610"/>
              <a:ext cx="2612610" cy="420696"/>
            </a:xfrm>
            <a:prstGeom prst="round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AD6C42D9-C301-5B7D-8C2B-1C7786D6D6EA}"/>
              </a:ext>
            </a:extLst>
          </p:cNvPr>
          <p:cNvGrpSpPr/>
          <p:nvPr/>
        </p:nvGrpSpPr>
        <p:grpSpPr>
          <a:xfrm>
            <a:off x="975470" y="2082545"/>
            <a:ext cx="9899953" cy="3358903"/>
            <a:chOff x="975470" y="2082545"/>
            <a:chExt cx="9899953" cy="3358903"/>
          </a:xfrm>
        </p:grpSpPr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F313A436-B899-B859-81D8-7D91934763B9}"/>
                </a:ext>
              </a:extLst>
            </p:cNvPr>
            <p:cNvSpPr/>
            <p:nvPr/>
          </p:nvSpPr>
          <p:spPr>
            <a:xfrm>
              <a:off x="8754425" y="2082545"/>
              <a:ext cx="2120998" cy="1698889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" name="Rectángulo: esquinas redondeadas 19">
              <a:extLst>
                <a:ext uri="{FF2B5EF4-FFF2-40B4-BE49-F238E27FC236}">
                  <a16:creationId xmlns:a16="http://schemas.microsoft.com/office/drawing/2014/main" id="{7B77590F-D28E-CD8E-ACEF-E39ADF00A3D3}"/>
                </a:ext>
              </a:extLst>
            </p:cNvPr>
            <p:cNvSpPr/>
            <p:nvPr/>
          </p:nvSpPr>
          <p:spPr>
            <a:xfrm>
              <a:off x="975470" y="5020752"/>
              <a:ext cx="4775707" cy="420696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9359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5979CBA-8D22-F5F6-7876-FDC9ED391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2080" y="320675"/>
            <a:ext cx="7154992" cy="951825"/>
          </a:xfrm>
        </p:spPr>
        <p:txBody>
          <a:bodyPr/>
          <a:lstStyle/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PSD Characterization:</a:t>
            </a:r>
            <a:endParaRPr lang="es-ES" dirty="0"/>
          </a:p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 Welch vs. Burg </a:t>
            </a:r>
            <a:endParaRPr lang="en-US"/>
          </a:p>
        </p:txBody>
      </p:sp>
      <p:pic>
        <p:nvPicPr>
          <p:cNvPr id="4" name="Imagen 4" descr="Gráfico, Histograma&#10;&#10;Descripción generada automáticamente">
            <a:extLst>
              <a:ext uri="{FF2B5EF4-FFF2-40B4-BE49-F238E27FC236}">
                <a16:creationId xmlns:a16="http://schemas.microsoft.com/office/drawing/2014/main" id="{5A55ED5F-A486-C7BC-44A2-393F2C5EF8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697888" y="4199624"/>
            <a:ext cx="3057094" cy="2407133"/>
          </a:xfrm>
        </p:spPr>
      </p:pic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8495235-753F-E48D-CFF5-279DB49F9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18</a:t>
            </a:fld>
            <a:endParaRPr lang="es-ES"/>
          </a:p>
        </p:txBody>
      </p:sp>
      <p:pic>
        <p:nvPicPr>
          <p:cNvPr id="9" name="Imagen 9" descr="Gráfico, Histograma&#10;&#10;Descripción generada automáticamente">
            <a:extLst>
              <a:ext uri="{FF2B5EF4-FFF2-40B4-BE49-F238E27FC236}">
                <a16:creationId xmlns:a16="http://schemas.microsoft.com/office/drawing/2014/main" id="{4E965282-6E64-0DBE-476F-23FE621CC1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63" b="-237"/>
          <a:stretch/>
        </p:blipFill>
        <p:spPr>
          <a:xfrm>
            <a:off x="7694984" y="1486579"/>
            <a:ext cx="3051095" cy="2393638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C67B93B6-C41C-9C56-B374-5FF78D0E243F}"/>
              </a:ext>
            </a:extLst>
          </p:cNvPr>
          <p:cNvSpPr/>
          <p:nvPr/>
        </p:nvSpPr>
        <p:spPr>
          <a:xfrm>
            <a:off x="7697456" y="4196481"/>
            <a:ext cx="3055062" cy="2387147"/>
          </a:xfrm>
          <a:prstGeom prst="roundRect">
            <a:avLst/>
          </a:prstGeom>
          <a:noFill/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989605B8-4CB6-AC73-28CF-59F5BF6842E5}"/>
              </a:ext>
            </a:extLst>
          </p:cNvPr>
          <p:cNvSpPr/>
          <p:nvPr/>
        </p:nvSpPr>
        <p:spPr>
          <a:xfrm>
            <a:off x="7692541" y="1495888"/>
            <a:ext cx="3055062" cy="239534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1" descr="Gráfico, Histograma&#10;&#10;Descripción generada automáticamente">
            <a:extLst>
              <a:ext uri="{FF2B5EF4-FFF2-40B4-BE49-F238E27FC236}">
                <a16:creationId xmlns:a16="http://schemas.microsoft.com/office/drawing/2014/main" id="{B9242B63-377C-AC7C-44B4-DD9B53291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3754" y="1483539"/>
            <a:ext cx="3062748" cy="2489825"/>
          </a:xfrm>
          <a:prstGeom prst="rect">
            <a:avLst/>
          </a:prstGeom>
        </p:spPr>
      </p:pic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3C12D7F8-A508-A435-B4F0-7E3C73367285}"/>
              </a:ext>
            </a:extLst>
          </p:cNvPr>
          <p:cNvSpPr/>
          <p:nvPr/>
        </p:nvSpPr>
        <p:spPr>
          <a:xfrm>
            <a:off x="4275830" y="1487695"/>
            <a:ext cx="3055062" cy="2460888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BCE0708-47D1-980A-3B85-B66F7A5DF5CD}"/>
              </a:ext>
            </a:extLst>
          </p:cNvPr>
          <p:cNvSpPr txBox="1"/>
          <p:nvPr/>
        </p:nvSpPr>
        <p:spPr>
          <a:xfrm>
            <a:off x="594852" y="1479755"/>
            <a:ext cx="3283973" cy="46474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dirty="0">
                <a:solidFill>
                  <a:srgbClr val="002060"/>
                </a:solidFill>
                <a:latin typeface="Century Gothic"/>
                <a:cs typeface="Times New Roman"/>
              </a:rPr>
              <a:t>Quality criteria:</a:t>
            </a:r>
            <a:endParaRPr lang="es-ES"/>
          </a:p>
          <a:p>
            <a:pPr>
              <a:buAutoNum type="arabicPeriod"/>
            </a:pPr>
            <a:r>
              <a:rPr lang="en-GB" sz="1600" dirty="0">
                <a:solidFill>
                  <a:srgbClr val="002060"/>
                </a:solidFill>
                <a:latin typeface="Century Gothic"/>
                <a:cs typeface="Times New Roman"/>
              </a:rPr>
              <a:t>  Clear and distinct peaks</a:t>
            </a:r>
          </a:p>
          <a:p>
            <a:pPr>
              <a:buAutoNum type="arabicPeriod"/>
            </a:pPr>
            <a:endParaRPr lang="en-GB" sz="1600" dirty="0">
              <a:solidFill>
                <a:srgbClr val="002060"/>
              </a:solidFill>
              <a:latin typeface="Century Gothic"/>
              <a:cs typeface="Times New Roman"/>
            </a:endParaRPr>
          </a:p>
          <a:p>
            <a:pPr>
              <a:buAutoNum type="arabicPeriod"/>
            </a:pPr>
            <a:r>
              <a:rPr lang="en-GB" sz="1600" dirty="0">
                <a:solidFill>
                  <a:srgbClr val="002060"/>
                </a:solidFill>
                <a:latin typeface="Century Gothic"/>
                <a:cs typeface="Times New Roman"/>
              </a:rPr>
              <a:t>  Smooth and continuous shape, with minimal noise or distortion</a:t>
            </a:r>
            <a:endParaRPr lang="es-ES" sz="1600" dirty="0">
              <a:solidFill>
                <a:srgbClr val="002060"/>
              </a:solidFill>
              <a:latin typeface="Century Gothic"/>
              <a:cs typeface="Times New Roman"/>
            </a:endParaRPr>
          </a:p>
          <a:p>
            <a:pPr>
              <a:buAutoNum type="arabicPeriod"/>
            </a:pPr>
            <a:endParaRPr lang="es-ES" sz="2000" dirty="0">
              <a:solidFill>
                <a:srgbClr val="002060"/>
              </a:solidFill>
              <a:latin typeface="Century Gothic"/>
              <a:cs typeface="Times New Roman"/>
            </a:endParaRPr>
          </a:p>
          <a:p>
            <a:r>
              <a:rPr lang="en-US" sz="2000" dirty="0">
                <a:solidFill>
                  <a:srgbClr val="002060"/>
                </a:solidFill>
              </a:rPr>
              <a:t>Select Burg method </a:t>
            </a:r>
          </a:p>
          <a:p>
            <a:endParaRPr lang="en-US" sz="2000" dirty="0">
              <a:solidFill>
                <a:srgbClr val="002060"/>
              </a:solidFill>
            </a:endParaRPr>
          </a:p>
          <a:p>
            <a:pPr marL="342900" indent="-342900">
              <a:buFont typeface="Wingdings"/>
              <a:buChar char="§"/>
            </a:pPr>
            <a:r>
              <a:rPr lang="en-US" sz="1600" dirty="0">
                <a:solidFill>
                  <a:srgbClr val="002060"/>
                </a:solidFill>
              </a:rPr>
              <a:t>Better performance for non-stationary signals (SMR)</a:t>
            </a:r>
          </a:p>
          <a:p>
            <a:endParaRPr lang="en-US" sz="1600" dirty="0">
              <a:solidFill>
                <a:srgbClr val="002060"/>
              </a:solidFill>
            </a:endParaRPr>
          </a:p>
          <a:p>
            <a:pPr marL="342900" indent="-342900">
              <a:buFont typeface="Wingdings"/>
              <a:buChar char="§"/>
            </a:pPr>
            <a:r>
              <a:rPr lang="en-US" sz="1600" dirty="0">
                <a:solidFill>
                  <a:srgbClr val="002060"/>
                </a:solidFill>
              </a:rPr>
              <a:t>Short signal sections allow high order for estimation (thus higher confidence)</a:t>
            </a:r>
          </a:p>
          <a:p>
            <a:pPr marL="342900" indent="-342900" algn="just">
              <a:buFont typeface="Calibri"/>
              <a:buChar char="-"/>
            </a:pPr>
            <a:endParaRPr lang="es-ES" sz="2000" dirty="0">
              <a:solidFill>
                <a:srgbClr val="002060"/>
              </a:solidFill>
            </a:endParaRPr>
          </a:p>
          <a:p>
            <a:endParaRPr lang="es-ES" sz="2000" dirty="0">
              <a:solidFill>
                <a:srgbClr val="002060"/>
              </a:solidFill>
            </a:endParaRPr>
          </a:p>
        </p:txBody>
      </p:sp>
      <p:pic>
        <p:nvPicPr>
          <p:cNvPr id="15" name="Imagen 15" descr="Gráfico, Histograma&#10;&#10;Descripción generada automáticamente">
            <a:extLst>
              <a:ext uri="{FF2B5EF4-FFF2-40B4-BE49-F238E27FC236}">
                <a16:creationId xmlns:a16="http://schemas.microsoft.com/office/drawing/2014/main" id="{245775B8-EAAB-588E-1D93-D3EEA30D1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3754" y="4197044"/>
            <a:ext cx="3062748" cy="2486946"/>
          </a:xfrm>
          <a:prstGeom prst="rect">
            <a:avLst/>
          </a:prstGeom>
        </p:spPr>
      </p:pic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5D1C4AD9-4B84-74F7-6AC3-35337AF55DDA}"/>
              </a:ext>
            </a:extLst>
          </p:cNvPr>
          <p:cNvSpPr/>
          <p:nvPr/>
        </p:nvSpPr>
        <p:spPr>
          <a:xfrm>
            <a:off x="4272552" y="4196481"/>
            <a:ext cx="3055062" cy="2485469"/>
          </a:xfrm>
          <a:prstGeom prst="roundRect">
            <a:avLst/>
          </a:prstGeom>
          <a:noFill/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0262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5979CBA-8D22-F5F6-7876-FDC9ED391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2080" y="320675"/>
            <a:ext cx="7154992" cy="951825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Results and Conclusion:</a:t>
            </a:r>
          </a:p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PSD – Burg </a:t>
            </a:r>
            <a:r>
              <a:rPr lang="en-GB" dirty="0">
                <a:solidFill>
                  <a:srgbClr val="FFFFFF"/>
                </a:solidFill>
                <a:ea typeface="+mn-lt"/>
                <a:cs typeface="+mn-lt"/>
              </a:rPr>
              <a:t> </a:t>
            </a:r>
            <a:endParaRPr lang="en-US">
              <a:solidFill>
                <a:srgbClr val="FFFFFF"/>
              </a:solidFill>
              <a:ea typeface="+mn-lt"/>
              <a:cs typeface="+mn-lt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4F2F8A-3B9C-B17D-562F-0E9C3AF45B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1721173"/>
            <a:ext cx="4937655" cy="4078419"/>
          </a:xfrm>
        </p:spPr>
        <p:txBody>
          <a:bodyPr/>
          <a:lstStyle/>
          <a:p>
            <a:r>
              <a:rPr lang="en-US" dirty="0"/>
              <a:t>SMR PCG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0FF6BEA-FA78-C52A-C433-CB89A1196103}"/>
              </a:ext>
            </a:extLst>
          </p:cNvPr>
          <p:cNvSpPr txBox="1">
            <a:spLocks/>
          </p:cNvSpPr>
          <p:nvPr/>
        </p:nvSpPr>
        <p:spPr>
          <a:xfrm>
            <a:off x="5675519" y="1716998"/>
            <a:ext cx="4921268" cy="40866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Healthy PCG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ED82E21-6523-55EA-C37D-9B6AD6890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19</a:t>
            </a:fld>
            <a:endParaRPr lang="es-ES"/>
          </a:p>
        </p:txBody>
      </p:sp>
      <p:pic>
        <p:nvPicPr>
          <p:cNvPr id="6" name="Imagen 7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3698DF7B-4313-861B-FAA8-43B2C8D3C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4290" y="2165663"/>
            <a:ext cx="4842725" cy="4167362"/>
          </a:xfrm>
          <a:prstGeom prst="rect">
            <a:avLst/>
          </a:prstGeom>
        </p:spPr>
      </p:pic>
      <p:pic>
        <p:nvPicPr>
          <p:cNvPr id="8" name="Imagen 10" descr="Gráfico&#10;&#10;Descripción generada automáticamente">
            <a:extLst>
              <a:ext uri="{FF2B5EF4-FFF2-40B4-BE49-F238E27FC236}">
                <a16:creationId xmlns:a16="http://schemas.microsoft.com/office/drawing/2014/main" id="{1FA10A0B-527E-1F43-E078-F3C8917C1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4" b="-134"/>
          <a:stretch/>
        </p:blipFill>
        <p:spPr>
          <a:xfrm>
            <a:off x="587789" y="2167191"/>
            <a:ext cx="5088257" cy="4157143"/>
          </a:xfrm>
          <a:prstGeom prst="rect">
            <a:avLst/>
          </a:prstGeom>
        </p:spPr>
      </p:pic>
      <p:grpSp>
        <p:nvGrpSpPr>
          <p:cNvPr id="16" name="Grupo 15">
            <a:extLst>
              <a:ext uri="{FF2B5EF4-FFF2-40B4-BE49-F238E27FC236}">
                <a16:creationId xmlns:a16="http://schemas.microsoft.com/office/drawing/2014/main" id="{00D6E11C-490D-E028-9AD3-0B9172677F90}"/>
              </a:ext>
            </a:extLst>
          </p:cNvPr>
          <p:cNvGrpSpPr/>
          <p:nvPr/>
        </p:nvGrpSpPr>
        <p:grpSpPr>
          <a:xfrm>
            <a:off x="2861187" y="2926734"/>
            <a:ext cx="7300451" cy="540774"/>
            <a:chOff x="2861187" y="2574412"/>
            <a:chExt cx="7300451" cy="540774"/>
          </a:xfrm>
        </p:grpSpPr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01226E23-F778-B85B-593C-DE9968DE45C6}"/>
                </a:ext>
              </a:extLst>
            </p:cNvPr>
            <p:cNvSpPr/>
            <p:nvPr/>
          </p:nvSpPr>
          <p:spPr>
            <a:xfrm>
              <a:off x="2861187" y="2631767"/>
              <a:ext cx="2130322" cy="483419"/>
            </a:xfrm>
            <a:prstGeom prst="roundRect">
              <a:avLst/>
            </a:prstGeom>
            <a:solidFill>
              <a:srgbClr val="FCFF36">
                <a:alpha val="19000"/>
              </a:srgb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" name="Rectángulo: esquinas redondeadas 12">
              <a:extLst>
                <a:ext uri="{FF2B5EF4-FFF2-40B4-BE49-F238E27FC236}">
                  <a16:creationId xmlns:a16="http://schemas.microsoft.com/office/drawing/2014/main" id="{F0D727D9-8496-5D5F-764E-4F492840BF29}"/>
                </a:ext>
              </a:extLst>
            </p:cNvPr>
            <p:cNvSpPr/>
            <p:nvPr/>
          </p:nvSpPr>
          <p:spPr>
            <a:xfrm>
              <a:off x="8031316" y="2574412"/>
              <a:ext cx="2130322" cy="483419"/>
            </a:xfrm>
            <a:prstGeom prst="roundRect">
              <a:avLst/>
            </a:prstGeom>
            <a:solidFill>
              <a:srgbClr val="FCFF36">
                <a:alpha val="19000"/>
              </a:srgb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603978EE-421D-C598-F24A-F12C4B244466}"/>
              </a:ext>
            </a:extLst>
          </p:cNvPr>
          <p:cNvGrpSpPr/>
          <p:nvPr/>
        </p:nvGrpSpPr>
        <p:grpSpPr>
          <a:xfrm>
            <a:off x="2861186" y="4213121"/>
            <a:ext cx="7677354" cy="253999"/>
            <a:chOff x="2861186" y="3860799"/>
            <a:chExt cx="7677354" cy="253999"/>
          </a:xfrm>
        </p:grpSpPr>
        <p:sp>
          <p:nvSpPr>
            <p:cNvPr id="14" name="Rectángulo: esquinas redondeadas 13">
              <a:extLst>
                <a:ext uri="{FF2B5EF4-FFF2-40B4-BE49-F238E27FC236}">
                  <a16:creationId xmlns:a16="http://schemas.microsoft.com/office/drawing/2014/main" id="{A695A101-17DC-5A35-D5B9-E6CCEDD5BA77}"/>
                </a:ext>
              </a:extLst>
            </p:cNvPr>
            <p:cNvSpPr/>
            <p:nvPr/>
          </p:nvSpPr>
          <p:spPr>
            <a:xfrm>
              <a:off x="8031315" y="3860799"/>
              <a:ext cx="2507225" cy="180258"/>
            </a:xfrm>
            <a:prstGeom prst="roundRect">
              <a:avLst/>
            </a:prstGeom>
            <a:solidFill>
              <a:srgbClr val="FF0000">
                <a:alpha val="29000"/>
              </a:srgb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0BEECF90-FFBC-1805-FBD0-F3960143F17C}"/>
                </a:ext>
              </a:extLst>
            </p:cNvPr>
            <p:cNvSpPr/>
            <p:nvPr/>
          </p:nvSpPr>
          <p:spPr>
            <a:xfrm>
              <a:off x="2861186" y="3934540"/>
              <a:ext cx="2507225" cy="180258"/>
            </a:xfrm>
            <a:prstGeom prst="roundRect">
              <a:avLst/>
            </a:prstGeom>
            <a:solidFill>
              <a:srgbClr val="FF0000">
                <a:alpha val="29000"/>
              </a:srgb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96487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70E07C-8DB5-4A6A-74A0-4704CC1C0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388655"/>
            <a:ext cx="8534401" cy="2281600"/>
          </a:xfrm>
        </p:spPr>
        <p:txBody>
          <a:bodyPr>
            <a:normAutofit fontScale="90000"/>
          </a:bodyPr>
          <a:lstStyle/>
          <a:p>
            <a:r>
              <a:rPr lang="es-ES" b="1" dirty="0" err="1"/>
              <a:t>Tp</a:t>
            </a:r>
            <a:r>
              <a:rPr lang="es-ES" b="1" dirty="0"/>
              <a:t> 3</a:t>
            </a:r>
            <a:br>
              <a:rPr lang="es-ES" dirty="0"/>
            </a:br>
            <a:r>
              <a:rPr lang="en-GB" dirty="0">
                <a:ea typeface="+mj-lt"/>
                <a:cs typeface="+mj-lt"/>
              </a:rPr>
              <a:t>Signal Processing Techniques for detecting SLEEP STAGES in Spectral Analysis of Physiological Signals </a:t>
            </a:r>
            <a:endParaRPr lang="es-ES" dirty="0">
              <a:ea typeface="+mj-lt"/>
              <a:cs typeface="+mj-lt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E16CA65-715C-5CF9-B738-A74CB5DBE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3" y="2777130"/>
            <a:ext cx="8919779" cy="3217270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AutoNum type="arabicPeriod"/>
            </a:pPr>
            <a:r>
              <a:rPr lang="en-US" sz="2400" dirty="0">
                <a:solidFill>
                  <a:srgbClr val="002060"/>
                </a:solidFill>
              </a:rPr>
              <a:t>Database and Signals</a:t>
            </a:r>
          </a:p>
          <a:p>
            <a:pPr marL="342900" indent="-342900">
              <a:buClr>
                <a:srgbClr val="FFFFFF"/>
              </a:buClr>
              <a:buAutoNum type="arabicPeriod"/>
            </a:pPr>
            <a:r>
              <a:rPr lang="en-US" sz="2400" dirty="0">
                <a:solidFill>
                  <a:srgbClr val="002060"/>
                </a:solidFill>
              </a:rPr>
              <a:t>Methodology and Results</a:t>
            </a:r>
          </a:p>
          <a:p>
            <a:pPr marL="800100" lvl="1" indent="-342900">
              <a:buClr>
                <a:srgbClr val="FFFFFF"/>
              </a:buClr>
              <a:buAutoNum type="arabicPeriod"/>
            </a:pPr>
            <a:r>
              <a:rPr lang="en-US" sz="2100" dirty="0">
                <a:solidFill>
                  <a:srgbClr val="002060"/>
                </a:solidFill>
              </a:rPr>
              <a:t>Cardiac Frequency </a:t>
            </a:r>
          </a:p>
          <a:p>
            <a:pPr marL="800100" lvl="1" indent="-342900">
              <a:buClr>
                <a:srgbClr val="FFFFFF"/>
              </a:buClr>
              <a:buAutoNum type="arabicPeriod"/>
            </a:pPr>
            <a:r>
              <a:rPr lang="en-US" sz="2100" dirty="0">
                <a:solidFill>
                  <a:srgbClr val="002060"/>
                </a:solidFill>
              </a:rPr>
              <a:t>Heart Rate Variability </a:t>
            </a:r>
          </a:p>
          <a:p>
            <a:pPr marL="800100" lvl="1" indent="-342900">
              <a:buClr>
                <a:srgbClr val="FFFFFF"/>
              </a:buClr>
              <a:buAutoNum type="arabicPeriod"/>
            </a:pPr>
            <a:r>
              <a:rPr lang="en-US" sz="2100" dirty="0">
                <a:solidFill>
                  <a:srgbClr val="002060"/>
                </a:solidFill>
              </a:rPr>
              <a:t>Respiratory Frequency</a:t>
            </a:r>
          </a:p>
          <a:p>
            <a:pPr marL="800100" lvl="1" indent="-342900">
              <a:buClr>
                <a:srgbClr val="FFFFFF"/>
              </a:buClr>
              <a:buAutoNum type="arabicPeriod"/>
            </a:pPr>
            <a:r>
              <a:rPr lang="en-US" sz="2100" dirty="0">
                <a:solidFill>
                  <a:srgbClr val="002060"/>
                </a:solidFill>
              </a:rPr>
              <a:t>EEG Signal Analysis</a:t>
            </a:r>
          </a:p>
          <a:p>
            <a:pPr marL="342900" indent="-342900">
              <a:buClr>
                <a:srgbClr val="FFFFFF"/>
              </a:buClr>
              <a:buAutoNum type="arabicPeriod"/>
            </a:pPr>
            <a:r>
              <a:rPr lang="en-US" sz="2400" dirty="0">
                <a:solidFill>
                  <a:srgbClr val="002060"/>
                </a:solidFill>
              </a:rPr>
              <a:t>Analysis</a:t>
            </a:r>
            <a:r>
              <a:rPr lang="en-US" sz="2400" dirty="0">
                <a:solidFill>
                  <a:srgbClr val="002060"/>
                </a:solidFill>
                <a:ea typeface="+mn-lt"/>
                <a:cs typeface="+mn-lt"/>
              </a:rPr>
              <a:t> of the relationship between cardiac, respiratory and EEG parameters with the stages of sleep and respiratory events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27079B6-7A42-4F39-FD53-6C616088F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33856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5979CBA-8D22-F5F6-7876-FDC9ED391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2080" y="214159"/>
            <a:ext cx="7154992" cy="1058341"/>
          </a:xfrm>
        </p:spPr>
        <p:txBody>
          <a:bodyPr/>
          <a:lstStyle/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TFR Characterization:</a:t>
            </a:r>
            <a:endParaRPr lang="es-ES" dirty="0"/>
          </a:p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Selection of methods</a:t>
            </a:r>
            <a:endParaRPr lang="en-US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8495235-753F-E48D-CFF5-279DB49F9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20</a:t>
            </a:fld>
            <a:endParaRPr lang="es-ES"/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A4E4C736-BAD2-540F-EC66-7757D3CB57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5261145" cy="4758482"/>
          </a:xfrm>
        </p:spPr>
        <p:txBody>
          <a:bodyPr>
            <a:normAutofit/>
          </a:bodyPr>
          <a:lstStyle/>
          <a:p>
            <a:pPr>
              <a:buClr>
                <a:prstClr val="white"/>
              </a:buClr>
            </a:pPr>
            <a:endParaRPr lang="en-GB" sz="2400" dirty="0">
              <a:solidFill>
                <a:srgbClr val="002060"/>
              </a:solidFill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r>
              <a:rPr lang="en-GB" sz="2400" dirty="0">
                <a:solidFill>
                  <a:srgbClr val="002060"/>
                </a:solidFill>
                <a:ea typeface="+mn-lt"/>
                <a:cs typeface="+mn-lt"/>
              </a:rPr>
              <a:t>Spectrogram</a:t>
            </a:r>
            <a:endParaRPr lang="en-GB" dirty="0"/>
          </a:p>
          <a:p>
            <a:pPr lvl="1">
              <a:buClr>
                <a:srgbClr val="FFFFFF"/>
              </a:buClr>
            </a:pPr>
            <a:r>
              <a:rPr lang="en-GB" sz="2000" dirty="0">
                <a:solidFill>
                  <a:srgbClr val="002060"/>
                </a:solidFill>
                <a:ea typeface="+mn-lt"/>
                <a:cs typeface="+mn-lt"/>
              </a:rPr>
              <a:t>Assumes a stationary signal</a:t>
            </a:r>
          </a:p>
          <a:p>
            <a:pPr marL="457200" lvl="1" indent="0">
              <a:buClr>
                <a:srgbClr val="FFFFFF"/>
              </a:buClr>
              <a:buNone/>
            </a:pPr>
            <a:endParaRPr lang="en-GB" sz="2000" dirty="0">
              <a:solidFill>
                <a:srgbClr val="002060"/>
              </a:solidFill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r>
              <a:rPr lang="en-GB" sz="2400" dirty="0">
                <a:solidFill>
                  <a:srgbClr val="002060"/>
                </a:solidFill>
                <a:ea typeface="+mn-lt"/>
                <a:cs typeface="+mn-lt"/>
              </a:rPr>
              <a:t>Scalogram (CWT)</a:t>
            </a:r>
            <a:endParaRPr lang="en-GB" sz="2400" dirty="0"/>
          </a:p>
          <a:p>
            <a:pPr lvl="1">
              <a:buClr>
                <a:srgbClr val="FFFFFF"/>
              </a:buClr>
            </a:pPr>
            <a:r>
              <a:rPr lang="en-GB" sz="2000" dirty="0">
                <a:solidFill>
                  <a:srgbClr val="002060"/>
                </a:solidFill>
                <a:ea typeface="+mn-lt"/>
                <a:cs typeface="+mn-lt"/>
              </a:rPr>
              <a:t>Better performance for non-stationary signals</a:t>
            </a:r>
          </a:p>
          <a:p>
            <a:pPr lvl="1">
              <a:buClr>
                <a:srgbClr val="FFFFFF"/>
              </a:buClr>
            </a:pPr>
            <a:r>
              <a:rPr lang="en-GB" sz="2000" dirty="0">
                <a:solidFill>
                  <a:srgbClr val="002060"/>
                </a:solidFill>
                <a:ea typeface="+mn-lt"/>
                <a:cs typeface="+mn-lt"/>
              </a:rPr>
              <a:t>Reveals frequency and the time at which a particular frequency is present in a signal</a:t>
            </a:r>
          </a:p>
          <a:p>
            <a:pPr>
              <a:buClr>
                <a:srgbClr val="FFFFFF"/>
              </a:buClr>
            </a:pPr>
            <a:endParaRPr lang="en-GB" sz="2400" dirty="0">
              <a:solidFill>
                <a:srgbClr val="002060"/>
              </a:solidFill>
            </a:endParaRPr>
          </a:p>
          <a:p>
            <a:pPr>
              <a:buClr>
                <a:srgbClr val="FFFFFF"/>
              </a:buClr>
            </a:pP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20" name="Marcador de contenido 2">
            <a:extLst>
              <a:ext uri="{FF2B5EF4-FFF2-40B4-BE49-F238E27FC236}">
                <a16:creationId xmlns:a16="http://schemas.microsoft.com/office/drawing/2014/main" id="{9A4FF1EF-FEA7-2312-921F-B7B4BD93854E}"/>
              </a:ext>
            </a:extLst>
          </p:cNvPr>
          <p:cNvSpPr txBox="1">
            <a:spLocks/>
          </p:cNvSpPr>
          <p:nvPr/>
        </p:nvSpPr>
        <p:spPr>
          <a:xfrm>
            <a:off x="6096869" y="1267252"/>
            <a:ext cx="5261145" cy="47584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prstClr val="white"/>
              </a:buClr>
            </a:pPr>
            <a:endParaRPr lang="en-GB" sz="2400" dirty="0">
              <a:solidFill>
                <a:srgbClr val="002060"/>
              </a:solidFill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r>
              <a:rPr lang="en-GB" sz="2400" dirty="0">
                <a:solidFill>
                  <a:srgbClr val="002060"/>
                </a:solidFill>
                <a:ea typeface="+mn-lt"/>
                <a:cs typeface="+mn-lt"/>
              </a:rPr>
              <a:t>Quadratic TFR</a:t>
            </a:r>
          </a:p>
          <a:p>
            <a:pPr lvl="1">
              <a:buClr>
                <a:srgbClr val="FFFFFF"/>
              </a:buClr>
            </a:pPr>
            <a:r>
              <a:rPr lang="en-GB" sz="2000" dirty="0">
                <a:solidFill>
                  <a:srgbClr val="002060"/>
                </a:solidFill>
                <a:ea typeface="+mn-lt"/>
                <a:cs typeface="+mn-lt"/>
              </a:rPr>
              <a:t>Best for non-linear TF relations</a:t>
            </a:r>
          </a:p>
          <a:p>
            <a:pPr marL="457200" lvl="1" indent="0">
              <a:buClr>
                <a:srgbClr val="FFFFFF"/>
              </a:buClr>
              <a:buFont typeface="Wingdings 3" panose="05040102010807070707" pitchFamily="18" charset="2"/>
              <a:buNone/>
            </a:pPr>
            <a:endParaRPr lang="en-GB" sz="2000" dirty="0">
              <a:solidFill>
                <a:srgbClr val="002060"/>
              </a:solidFill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r>
              <a:rPr lang="en-GB" sz="2400" dirty="0">
                <a:solidFill>
                  <a:srgbClr val="002060"/>
                </a:solidFill>
                <a:ea typeface="+mn-lt"/>
                <a:cs typeface="+mn-lt"/>
              </a:rPr>
              <a:t>Estimation mode decomposition</a:t>
            </a:r>
            <a:endParaRPr lang="en-GB" sz="2400" dirty="0"/>
          </a:p>
          <a:p>
            <a:pPr lvl="1">
              <a:buClr>
                <a:srgbClr val="FFFFFF"/>
              </a:buClr>
            </a:pPr>
            <a:r>
              <a:rPr lang="en-GB" sz="2000" dirty="0">
                <a:solidFill>
                  <a:srgbClr val="002060"/>
                </a:solidFill>
                <a:ea typeface="+mn-lt"/>
                <a:cs typeface="+mn-lt"/>
              </a:rPr>
              <a:t>Better for unknown signals</a:t>
            </a:r>
          </a:p>
          <a:p>
            <a:pPr lvl="1">
              <a:buClr>
                <a:srgbClr val="FFFFFF"/>
              </a:buClr>
            </a:pPr>
            <a:r>
              <a:rPr lang="en-GB" sz="2000" dirty="0">
                <a:solidFill>
                  <a:srgbClr val="002060"/>
                </a:solidFill>
              </a:rPr>
              <a:t>No direct characterization parameter output</a:t>
            </a:r>
          </a:p>
          <a:p>
            <a:pPr>
              <a:buClr>
                <a:srgbClr val="FFFFFF"/>
              </a:buClr>
            </a:pPr>
            <a:endParaRPr lang="en-GB" sz="2400" dirty="0">
              <a:solidFill>
                <a:srgbClr val="002060"/>
              </a:solidFill>
            </a:endParaRPr>
          </a:p>
          <a:p>
            <a:pPr>
              <a:buClr>
                <a:srgbClr val="FFFFFF"/>
              </a:buClr>
            </a:pP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23" name="Signo de multiplicación 22">
            <a:extLst>
              <a:ext uri="{FF2B5EF4-FFF2-40B4-BE49-F238E27FC236}">
                <a16:creationId xmlns:a16="http://schemas.microsoft.com/office/drawing/2014/main" id="{92B1A3E6-4DB6-E89D-816A-15EBAF99A354}"/>
              </a:ext>
            </a:extLst>
          </p:cNvPr>
          <p:cNvSpPr/>
          <p:nvPr/>
        </p:nvSpPr>
        <p:spPr>
          <a:xfrm>
            <a:off x="2599266" y="1667933"/>
            <a:ext cx="1756833" cy="164041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Signo de multiplicación 22">
            <a:extLst>
              <a:ext uri="{FF2B5EF4-FFF2-40B4-BE49-F238E27FC236}">
                <a16:creationId xmlns:a16="http://schemas.microsoft.com/office/drawing/2014/main" id="{2F8CA1CC-7243-A555-0A33-CF0CA97FE946}"/>
              </a:ext>
            </a:extLst>
          </p:cNvPr>
          <p:cNvSpPr/>
          <p:nvPr/>
        </p:nvSpPr>
        <p:spPr>
          <a:xfrm>
            <a:off x="7524083" y="3429000"/>
            <a:ext cx="1756833" cy="1640416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370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" grpId="0" animBg="1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5979CBA-8D22-F5F6-7876-FDC9ED391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2080" y="320675"/>
            <a:ext cx="8261457" cy="951825"/>
          </a:xfrm>
        </p:spPr>
        <p:txBody>
          <a:bodyPr/>
          <a:lstStyle/>
          <a:p>
            <a:r>
              <a:rPr lang="en-GB" dirty="0">
                <a:solidFill>
                  <a:srgbClr val="FFFFFF"/>
                </a:solidFill>
                <a:ea typeface="+mn-lt"/>
                <a:cs typeface="+mn-lt"/>
              </a:rPr>
              <a:t>Methods:</a:t>
            </a:r>
          </a:p>
          <a:p>
            <a:r>
              <a:rPr lang="en-GB" dirty="0">
                <a:solidFill>
                  <a:srgbClr val="FFFFFF"/>
                </a:solidFill>
              </a:rPr>
              <a:t>Scalogram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4F2F8A-3B9C-B17D-562F-0E9C3AF45B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1327884"/>
            <a:ext cx="4937655" cy="4692934"/>
          </a:xfrm>
        </p:spPr>
        <p:txBody>
          <a:bodyPr/>
          <a:lstStyle/>
          <a:p>
            <a:r>
              <a:rPr lang="en-US" dirty="0"/>
              <a:t>Parameters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Morlet wavelet 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Number of oscillations 4/pi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Exponential Envelope</a:t>
            </a:r>
          </a:p>
          <a:p>
            <a:pPr>
              <a:buClr>
                <a:srgbClr val="FFFFFF"/>
              </a:buClr>
            </a:pPr>
            <a:endParaRPr lang="en-U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0FF6BEA-FA78-C52A-C433-CB89A1196103}"/>
              </a:ext>
            </a:extLst>
          </p:cNvPr>
          <p:cNvSpPr txBox="1">
            <a:spLocks/>
          </p:cNvSpPr>
          <p:nvPr/>
        </p:nvSpPr>
        <p:spPr>
          <a:xfrm>
            <a:off x="5659132" y="1274548"/>
            <a:ext cx="4937655" cy="47502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Signal divided in first and second heart sound (S1 and S2) if significant pause is present 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Reduce computational effort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Characterization of S1 and S2 separately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E11F25B-AFD0-0843-D9CC-40084E8AF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21</a:t>
            </a:fld>
            <a:endParaRPr lang="es-ES"/>
          </a:p>
        </p:txBody>
      </p:sp>
      <p:pic>
        <p:nvPicPr>
          <p:cNvPr id="10" name="Imagen 10" descr="Imagen que contiene Escala de tiempo&#10;&#10;Descripción generada automáticamente">
            <a:extLst>
              <a:ext uri="{FF2B5EF4-FFF2-40B4-BE49-F238E27FC236}">
                <a16:creationId xmlns:a16="http://schemas.microsoft.com/office/drawing/2014/main" id="{53E70CF6-DEFF-175B-6218-E30D968A5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818" y="3568247"/>
            <a:ext cx="3931265" cy="2966150"/>
          </a:xfrm>
          <a:prstGeom prst="rect">
            <a:avLst/>
          </a:prstGeom>
        </p:spPr>
      </p:pic>
      <p:pic>
        <p:nvPicPr>
          <p:cNvPr id="11" name="Imagen 11" descr="Imagen que contiene Escala de tiempo&#10;&#10;Descripción generada automáticamente">
            <a:extLst>
              <a:ext uri="{FF2B5EF4-FFF2-40B4-BE49-F238E27FC236}">
                <a16:creationId xmlns:a16="http://schemas.microsoft.com/office/drawing/2014/main" id="{9A0EDE4B-D9A2-1584-C7FB-8F06327A3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110" y="3513613"/>
            <a:ext cx="3759200" cy="303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79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5979CBA-8D22-F5F6-7876-FDC9ED391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2080" y="320675"/>
            <a:ext cx="8261457" cy="951825"/>
          </a:xfrm>
        </p:spPr>
        <p:txBody>
          <a:bodyPr/>
          <a:lstStyle/>
          <a:p>
            <a:r>
              <a:rPr lang="en-GB" dirty="0">
                <a:solidFill>
                  <a:srgbClr val="FFFFFF"/>
                </a:solidFill>
                <a:ea typeface="+mn-lt"/>
                <a:cs typeface="+mn-lt"/>
              </a:rPr>
              <a:t>Results:</a:t>
            </a:r>
          </a:p>
          <a:p>
            <a:r>
              <a:rPr lang="en-GB" dirty="0">
                <a:solidFill>
                  <a:srgbClr val="FFFFFF"/>
                </a:solidFill>
              </a:rPr>
              <a:t>Scalogram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4F2F8A-3B9C-B17D-562F-0E9C3AF45B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Healthy PCG 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High energy sounds in both S1 and S2 (1800 and 1000 V</a:t>
            </a:r>
            <a:r>
              <a:rPr lang="en-US" baseline="30000" dirty="0"/>
              <a:t>2</a:t>
            </a:r>
            <a:r>
              <a:rPr lang="en-US" dirty="0"/>
              <a:t>/Hz)</a:t>
            </a:r>
          </a:p>
          <a:p>
            <a:pPr lvl="2"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Higher energy in S1 than in S2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No energy in-between heart sounds</a:t>
            </a:r>
            <a:endParaRPr lang="en-US"/>
          </a:p>
          <a:p>
            <a:pPr lvl="1">
              <a:buClr>
                <a:srgbClr val="FFFFFF"/>
              </a:buClr>
            </a:pPr>
            <a:r>
              <a:rPr lang="en-US" dirty="0"/>
              <a:t>Similar shape and frequency in S1 and S2 </a:t>
            </a:r>
          </a:p>
          <a:p>
            <a:pPr lvl="1">
              <a:buClr>
                <a:srgbClr val="FFFFFF"/>
              </a:buClr>
            </a:pPr>
            <a:endParaRPr lang="en-US" dirty="0"/>
          </a:p>
          <a:p>
            <a:pPr lvl="1">
              <a:buClr>
                <a:srgbClr val="FFFFFF"/>
              </a:buClr>
            </a:pPr>
            <a:endParaRPr lang="en-US" dirty="0"/>
          </a:p>
          <a:p>
            <a:pPr lvl="1">
              <a:buClr>
                <a:srgbClr val="FFFFFF"/>
              </a:buClr>
            </a:pPr>
            <a:endParaRPr lang="en-US" dirty="0"/>
          </a:p>
          <a:p>
            <a:pPr>
              <a:buClr>
                <a:srgbClr val="FFFFFF"/>
              </a:buClr>
            </a:pPr>
            <a:endParaRPr lang="en-U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0FF6BEA-FA78-C52A-C433-CB89A1196103}"/>
              </a:ext>
            </a:extLst>
          </p:cNvPr>
          <p:cNvSpPr txBox="1">
            <a:spLocks/>
          </p:cNvSpPr>
          <p:nvPr/>
        </p:nvSpPr>
        <p:spPr>
          <a:xfrm>
            <a:off x="5659132" y="1266354"/>
            <a:ext cx="4937655" cy="47584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SMR PCG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Low energy sounds in S1 and S2  (300 and 100 </a:t>
            </a:r>
            <a:r>
              <a:rPr lang="en-US" dirty="0">
                <a:ea typeface="+mn-lt"/>
                <a:cs typeface="+mn-lt"/>
              </a:rPr>
              <a:t>V</a:t>
            </a:r>
            <a:r>
              <a:rPr lang="en-US" baseline="30000" dirty="0">
                <a:ea typeface="+mn-lt"/>
                <a:cs typeface="+mn-lt"/>
              </a:rPr>
              <a:t>2</a:t>
            </a:r>
            <a:r>
              <a:rPr lang="en-US" dirty="0">
                <a:ea typeface="+mn-lt"/>
                <a:cs typeface="+mn-lt"/>
              </a:rPr>
              <a:t>/Hz</a:t>
            </a:r>
            <a:r>
              <a:rPr lang="en-US" dirty="0"/>
              <a:t>) 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Murmur in-between S1 and S2 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Distinct shapes of S1 and S2 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Unknown sound component</a:t>
            </a:r>
          </a:p>
          <a:p>
            <a:pPr lvl="1">
              <a:buClr>
                <a:srgbClr val="FFFFFF"/>
              </a:buClr>
            </a:pPr>
            <a:endParaRPr lang="en-US" dirty="0"/>
          </a:p>
          <a:p>
            <a:pPr>
              <a:buClr>
                <a:srgbClr val="FFFFFF"/>
              </a:buClr>
            </a:pPr>
            <a:endParaRPr lang="en-US" dirty="0"/>
          </a:p>
          <a:p>
            <a:pPr>
              <a:buClr>
                <a:srgbClr val="FFFFFF"/>
              </a:buClr>
            </a:pP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E11F25B-AFD0-0843-D9CC-40084E8AF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22</a:t>
            </a:fld>
            <a:endParaRPr lang="es-ES"/>
          </a:p>
        </p:txBody>
      </p:sp>
      <p:pic>
        <p:nvPicPr>
          <p:cNvPr id="5" name="Imagen 5" descr="Gráfico&#10;&#10;Descripción generada automáticamente">
            <a:extLst>
              <a:ext uri="{FF2B5EF4-FFF2-40B4-BE49-F238E27FC236}">
                <a16:creationId xmlns:a16="http://schemas.microsoft.com/office/drawing/2014/main" id="{CD211D7B-BFF7-CF63-4F7D-E70084ED9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51" y="3848152"/>
            <a:ext cx="3513393" cy="2742277"/>
          </a:xfrm>
          <a:prstGeom prst="rect">
            <a:avLst/>
          </a:prstGeom>
        </p:spPr>
      </p:pic>
      <p:pic>
        <p:nvPicPr>
          <p:cNvPr id="6" name="Imagen 7" descr="Gráfico, Histograma&#10;&#10;Descripción generada automáticamente">
            <a:extLst>
              <a:ext uri="{FF2B5EF4-FFF2-40B4-BE49-F238E27FC236}">
                <a16:creationId xmlns:a16="http://schemas.microsoft.com/office/drawing/2014/main" id="{D8FF0D77-80AC-8D4B-39CB-DFB959CA0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239" y="3859784"/>
            <a:ext cx="3415071" cy="2727205"/>
          </a:xfrm>
          <a:prstGeom prst="rect">
            <a:avLst/>
          </a:prstGeom>
        </p:spPr>
      </p:pic>
      <p:pic>
        <p:nvPicPr>
          <p:cNvPr id="9" name="Imagen 9" descr="Gráfico, Histograma&#10;&#10;Descripción generada automáticamente">
            <a:extLst>
              <a:ext uri="{FF2B5EF4-FFF2-40B4-BE49-F238E27FC236}">
                <a16:creationId xmlns:a16="http://schemas.microsoft.com/office/drawing/2014/main" id="{5D6FA778-343B-75CF-C0F7-0C1BBDD7A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0078" y="3863789"/>
            <a:ext cx="3382298" cy="2735586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892125AC-F582-8B5B-95F9-88708DBD36AF}"/>
              </a:ext>
            </a:extLst>
          </p:cNvPr>
          <p:cNvSpPr/>
          <p:nvPr/>
        </p:nvSpPr>
        <p:spPr>
          <a:xfrm>
            <a:off x="8231238" y="6017341"/>
            <a:ext cx="393290" cy="401483"/>
          </a:xfrm>
          <a:prstGeom prst="ellipse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166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5979CBA-8D22-F5F6-7876-FDC9ED391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2080" y="320675"/>
            <a:ext cx="8261457" cy="951825"/>
          </a:xfrm>
        </p:spPr>
        <p:txBody>
          <a:bodyPr/>
          <a:lstStyle/>
          <a:p>
            <a:r>
              <a:rPr lang="en-GB" dirty="0">
                <a:solidFill>
                  <a:srgbClr val="FFFFFF"/>
                </a:solidFill>
                <a:ea typeface="+mn-lt"/>
                <a:cs typeface="+mn-lt"/>
              </a:rPr>
              <a:t>Conclusion:</a:t>
            </a:r>
          </a:p>
          <a:p>
            <a:r>
              <a:rPr lang="en-GB" dirty="0">
                <a:solidFill>
                  <a:srgbClr val="FFFFFF"/>
                </a:solidFill>
              </a:rPr>
              <a:t>Scalogram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4F2F8A-3B9C-B17D-562F-0E9C3AF45B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Suited for distinguishing between healthy and pathological PCG 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Result agrees with pathology description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Clear differences in amplitude and time evolution</a:t>
            </a:r>
          </a:p>
          <a:p>
            <a:pPr lvl="1">
              <a:buClr>
                <a:srgbClr val="FFFFFF"/>
              </a:buClr>
            </a:pPr>
            <a:endParaRPr lang="en-US" dirty="0"/>
          </a:p>
          <a:p>
            <a:pPr lvl="1">
              <a:buClr>
                <a:srgbClr val="FFFFFF"/>
              </a:buClr>
            </a:pPr>
            <a:endParaRPr lang="en-US" dirty="0"/>
          </a:p>
          <a:p>
            <a:pPr lvl="1">
              <a:buClr>
                <a:srgbClr val="FFFFFF"/>
              </a:buClr>
            </a:pPr>
            <a:endParaRPr lang="en-US" dirty="0"/>
          </a:p>
          <a:p>
            <a:pPr lvl="1">
              <a:buClr>
                <a:srgbClr val="FFFFFF"/>
              </a:buClr>
            </a:pPr>
            <a:endParaRPr lang="en-US" dirty="0"/>
          </a:p>
          <a:p>
            <a:pPr lvl="1">
              <a:buClr>
                <a:srgbClr val="FFFFFF"/>
              </a:buClr>
            </a:pPr>
            <a:endParaRPr lang="en-US" dirty="0"/>
          </a:p>
          <a:p>
            <a:pPr>
              <a:buClr>
                <a:srgbClr val="FFFFFF"/>
              </a:buClr>
            </a:pP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E11F25B-AFD0-0843-D9CC-40084E8AF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23</a:t>
            </a:fld>
            <a:endParaRPr lang="es-ES"/>
          </a:p>
        </p:txBody>
      </p:sp>
      <p:pic>
        <p:nvPicPr>
          <p:cNvPr id="5" name="Imagen 5" descr="Gráfico&#10;&#10;Descripción generada automáticamente">
            <a:extLst>
              <a:ext uri="{FF2B5EF4-FFF2-40B4-BE49-F238E27FC236}">
                <a16:creationId xmlns:a16="http://schemas.microsoft.com/office/drawing/2014/main" id="{CD211D7B-BFF7-CF63-4F7D-E70084ED9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51" y="3848152"/>
            <a:ext cx="3513393" cy="2742277"/>
          </a:xfrm>
          <a:prstGeom prst="rect">
            <a:avLst/>
          </a:prstGeom>
        </p:spPr>
      </p:pic>
      <p:pic>
        <p:nvPicPr>
          <p:cNvPr id="6" name="Imagen 7" descr="Gráfico, Histograma&#10;&#10;Descripción generada automáticamente">
            <a:extLst>
              <a:ext uri="{FF2B5EF4-FFF2-40B4-BE49-F238E27FC236}">
                <a16:creationId xmlns:a16="http://schemas.microsoft.com/office/drawing/2014/main" id="{D8FF0D77-80AC-8D4B-39CB-DFB959CA0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239" y="3859784"/>
            <a:ext cx="3415071" cy="2727205"/>
          </a:xfrm>
          <a:prstGeom prst="rect">
            <a:avLst/>
          </a:prstGeom>
        </p:spPr>
      </p:pic>
      <p:pic>
        <p:nvPicPr>
          <p:cNvPr id="9" name="Imagen 9" descr="Gráfico, Histograma&#10;&#10;Descripción generada automáticamente">
            <a:extLst>
              <a:ext uri="{FF2B5EF4-FFF2-40B4-BE49-F238E27FC236}">
                <a16:creationId xmlns:a16="http://schemas.microsoft.com/office/drawing/2014/main" id="{5D6FA778-343B-75CF-C0F7-0C1BBDD7A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0078" y="3863789"/>
            <a:ext cx="3382298" cy="2735586"/>
          </a:xfrm>
          <a:prstGeom prst="rect">
            <a:avLst/>
          </a:prstGeom>
        </p:spPr>
      </p:pic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74E402EC-CFE1-5C6E-1DB5-2592F14848D0}"/>
              </a:ext>
            </a:extLst>
          </p:cNvPr>
          <p:cNvSpPr txBox="1">
            <a:spLocks/>
          </p:cNvSpPr>
          <p:nvPr/>
        </p:nvSpPr>
        <p:spPr>
          <a:xfrm>
            <a:off x="5613450" y="1275445"/>
            <a:ext cx="4937655" cy="47584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SMR PCG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Murmurs caused by backflow through mitral valve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Less energy due to less loud and less directed (could explain unknown sound after S1) </a:t>
            </a:r>
          </a:p>
          <a:p>
            <a:pPr lvl="1">
              <a:buClr>
                <a:srgbClr val="FFFFFF"/>
              </a:buClr>
            </a:pPr>
            <a:endParaRPr lang="en-US" dirty="0"/>
          </a:p>
          <a:p>
            <a:pPr lvl="1">
              <a:buClr>
                <a:srgbClr val="FFFFFF"/>
              </a:buClr>
            </a:pPr>
            <a:endParaRPr lang="en-US" dirty="0"/>
          </a:p>
          <a:p>
            <a:pPr lvl="1">
              <a:buClr>
                <a:srgbClr val="FFFFFF"/>
              </a:buClr>
            </a:pPr>
            <a:endParaRPr lang="en-US" dirty="0"/>
          </a:p>
          <a:p>
            <a:pPr lvl="1">
              <a:buClr>
                <a:srgbClr val="FFFFFF"/>
              </a:buClr>
            </a:pPr>
            <a:endParaRPr lang="en-US" dirty="0"/>
          </a:p>
          <a:p>
            <a:pPr>
              <a:buClr>
                <a:srgbClr val="FFFFFF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441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5979CBA-8D22-F5F6-7876-FDC9ED391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2080" y="320675"/>
            <a:ext cx="8261457" cy="951825"/>
          </a:xfrm>
        </p:spPr>
        <p:txBody>
          <a:bodyPr/>
          <a:lstStyle/>
          <a:p>
            <a:r>
              <a:rPr lang="en-GB">
                <a:solidFill>
                  <a:srgbClr val="FFFFFF"/>
                </a:solidFill>
                <a:ea typeface="+mn-lt"/>
                <a:cs typeface="+mn-lt"/>
              </a:rPr>
              <a:t>Methods:</a:t>
            </a:r>
          </a:p>
          <a:p>
            <a:r>
              <a:rPr lang="en-GB">
                <a:solidFill>
                  <a:srgbClr val="FFFFFF"/>
                </a:solidFill>
              </a:rPr>
              <a:t>Quadratic TFR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4F2F8A-3B9C-B17D-562F-0E9C3AF45B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Clr>
                <a:srgbClr val="FFFFFF"/>
              </a:buClr>
              <a:buNone/>
            </a:pPr>
            <a:r>
              <a:rPr lang="en-GB">
                <a:ea typeface="+mn-lt"/>
                <a:cs typeface="+mn-lt"/>
              </a:rPr>
              <a:t>Different quadratic TFRs have been tested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>
                <a:ea typeface="+mn-lt"/>
                <a:cs typeface="+mn-lt"/>
              </a:rPr>
              <a:t>Not using ambiguity filter function:</a:t>
            </a:r>
          </a:p>
          <a:p>
            <a:pPr marL="342900" indent="-342900"/>
            <a:r>
              <a:rPr lang="en-GB">
                <a:ea typeface="+mn-lt"/>
                <a:cs typeface="+mn-lt"/>
              </a:rPr>
              <a:t>Wigner-Ville (WV)</a:t>
            </a:r>
            <a:endParaRPr lang="en-US">
              <a:ea typeface="+mn-lt"/>
              <a:cs typeface="+mn-lt"/>
            </a:endParaRPr>
          </a:p>
          <a:p>
            <a:pPr marL="342900" indent="-342900">
              <a:buClr>
                <a:srgbClr val="FFFFFF"/>
              </a:buClr>
            </a:pPr>
            <a:endParaRPr lang="en-GB">
              <a:ea typeface="+mn-lt"/>
              <a:cs typeface="+mn-lt"/>
            </a:endParaRPr>
          </a:p>
          <a:p>
            <a:pPr marL="0" indent="0">
              <a:buClr>
                <a:srgbClr val="FFFFFF"/>
              </a:buClr>
              <a:buNone/>
            </a:pPr>
            <a:r>
              <a:rPr lang="en-GB">
                <a:ea typeface="+mn-lt"/>
                <a:cs typeface="+mn-lt"/>
              </a:rPr>
              <a:t>Using ambiguity filter function to reduce the interferences that typically appear in QTFR</a:t>
            </a:r>
          </a:p>
          <a:p>
            <a:pPr marL="342900" indent="-342900">
              <a:buClr>
                <a:srgbClr val="FFFFFF"/>
              </a:buClr>
            </a:pPr>
            <a:r>
              <a:rPr lang="en-GB">
                <a:ea typeface="+mn-lt"/>
                <a:cs typeface="+mn-lt"/>
              </a:rPr>
              <a:t>the Bohn Jordan (BJ)</a:t>
            </a:r>
          </a:p>
          <a:p>
            <a:pPr marL="800100" lvl="1">
              <a:buClr>
                <a:srgbClr val="FFFFFF"/>
              </a:buClr>
            </a:pPr>
            <a:r>
              <a:rPr lang="en-GB">
                <a:ea typeface="+mn-lt"/>
                <a:cs typeface="+mn-lt"/>
              </a:rPr>
              <a:t>Automatically tunes the parameters </a:t>
            </a:r>
          </a:p>
          <a:p>
            <a:pPr marL="342900" indent="-342900">
              <a:buClr>
                <a:srgbClr val="FFFFFF"/>
              </a:buClr>
            </a:pPr>
            <a:r>
              <a:rPr lang="en-GB">
                <a:ea typeface="+mn-lt"/>
                <a:cs typeface="+mn-lt"/>
              </a:rPr>
              <a:t>Choi-Williams (CW)</a:t>
            </a:r>
            <a:endParaRPr lang="en-US">
              <a:ea typeface="+mn-lt"/>
              <a:cs typeface="+mn-lt"/>
            </a:endParaRPr>
          </a:p>
          <a:p>
            <a:pPr marL="800100" lvl="1" indent="-342900">
              <a:buClr>
                <a:srgbClr val="FFFFFF"/>
              </a:buClr>
            </a:pPr>
            <a:r>
              <a:rPr lang="en-GB">
                <a:ea typeface="+mn-lt"/>
                <a:cs typeface="+mn-lt"/>
              </a:rPr>
              <a:t>Tunes sigma parameter</a:t>
            </a:r>
          </a:p>
          <a:p>
            <a:pPr marL="342900" indent="-342900">
              <a:buClr>
                <a:srgbClr val="FFFFFF"/>
              </a:buClr>
            </a:pPr>
            <a:r>
              <a:rPr lang="en-GB">
                <a:ea typeface="+mn-lt"/>
                <a:cs typeface="+mn-lt"/>
              </a:rPr>
              <a:t>Generalised Exponential (GE)</a:t>
            </a:r>
            <a:endParaRPr lang="en-US">
              <a:ea typeface="+mn-lt"/>
              <a:cs typeface="+mn-lt"/>
            </a:endParaRPr>
          </a:p>
          <a:p>
            <a:pPr marL="800100" lvl="1">
              <a:buClr>
                <a:srgbClr val="FFFFFF"/>
              </a:buClr>
            </a:pPr>
            <a:r>
              <a:rPr lang="en-GB">
                <a:ea typeface="+mn-lt"/>
                <a:cs typeface="+mn-lt"/>
              </a:rPr>
              <a:t>Tunes sigma, N and M. </a:t>
            </a:r>
            <a:endParaRPr lang="en-US"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E11F25B-AFD0-0843-D9CC-40084E8AF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24</a:t>
            </a:fld>
            <a:endParaRPr lang="es-ES"/>
          </a:p>
        </p:txBody>
      </p:sp>
      <p:pic>
        <p:nvPicPr>
          <p:cNvPr id="5" name="Imagen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EA7EF83C-8407-54F6-4AB3-B8739884A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536" y="2127440"/>
            <a:ext cx="5462336" cy="334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211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5979CBA-8D22-F5F6-7876-FDC9ED391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2080" y="320675"/>
            <a:ext cx="8261457" cy="951825"/>
          </a:xfrm>
        </p:spPr>
        <p:txBody>
          <a:bodyPr/>
          <a:lstStyle/>
          <a:p>
            <a:r>
              <a:rPr lang="en-GB">
                <a:solidFill>
                  <a:srgbClr val="FFFFFF"/>
                </a:solidFill>
                <a:ea typeface="+mn-lt"/>
                <a:cs typeface="+mn-lt"/>
              </a:rPr>
              <a:t>Results and Conclusion:</a:t>
            </a:r>
          </a:p>
          <a:p>
            <a:r>
              <a:rPr lang="en-GB">
                <a:solidFill>
                  <a:srgbClr val="FFFFFF"/>
                </a:solidFill>
              </a:rPr>
              <a:t>Quadratic TFR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4F2F8A-3B9C-B17D-562F-0E9C3AF45B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Healthy PCG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0FF6BEA-FA78-C52A-C433-CB89A1196103}"/>
              </a:ext>
            </a:extLst>
          </p:cNvPr>
          <p:cNvSpPr txBox="1">
            <a:spLocks/>
          </p:cNvSpPr>
          <p:nvPr/>
        </p:nvSpPr>
        <p:spPr>
          <a:xfrm>
            <a:off x="5659132" y="1266354"/>
            <a:ext cx="4937655" cy="47584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SMR PCG  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E11F25B-AFD0-0843-D9CC-40084E8AF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25</a:t>
            </a:fld>
            <a:endParaRPr lang="es-ES"/>
          </a:p>
        </p:txBody>
      </p:sp>
      <p:pic>
        <p:nvPicPr>
          <p:cNvPr id="5" name="Imagen 5">
            <a:extLst>
              <a:ext uri="{FF2B5EF4-FFF2-40B4-BE49-F238E27FC236}">
                <a16:creationId xmlns:a16="http://schemas.microsoft.com/office/drawing/2014/main" id="{D1BE239E-6A27-AB5F-D402-52EF49937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902" y="1665738"/>
            <a:ext cx="2866967" cy="1938099"/>
          </a:xfrm>
          <a:prstGeom prst="rect">
            <a:avLst/>
          </a:prstGeom>
        </p:spPr>
      </p:pic>
      <p:pic>
        <p:nvPicPr>
          <p:cNvPr id="6" name="Imagen 7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13E2D302-D564-3D29-7B44-745DD21E6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39" y="3603126"/>
            <a:ext cx="5141148" cy="2865429"/>
          </a:xfrm>
          <a:prstGeom prst="rect">
            <a:avLst/>
          </a:prstGeom>
        </p:spPr>
      </p:pic>
      <p:pic>
        <p:nvPicPr>
          <p:cNvPr id="9" name="Imagen 9" descr="Gráfico, Histograma&#10;&#10;Descripción generada automáticamente">
            <a:extLst>
              <a:ext uri="{FF2B5EF4-FFF2-40B4-BE49-F238E27FC236}">
                <a16:creationId xmlns:a16="http://schemas.microsoft.com/office/drawing/2014/main" id="{161422B5-78FD-B1C9-35CF-559F57B9B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7208" y="1607602"/>
            <a:ext cx="2983831" cy="1938106"/>
          </a:xfrm>
          <a:prstGeom prst="rect">
            <a:avLst/>
          </a:prstGeom>
        </p:spPr>
      </p:pic>
      <p:pic>
        <p:nvPicPr>
          <p:cNvPr id="10" name="Imagen 10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DE45F727-D91C-C59C-03F3-DA1EA2211D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7209" y="3553634"/>
            <a:ext cx="4746134" cy="291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967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5979CBA-8D22-F5F6-7876-FDC9ED391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2080" y="320675"/>
            <a:ext cx="8261457" cy="951825"/>
          </a:xfrm>
        </p:spPr>
        <p:txBody>
          <a:bodyPr/>
          <a:lstStyle/>
          <a:p>
            <a:r>
              <a:rPr lang="en-GB">
                <a:solidFill>
                  <a:srgbClr val="FFFFFF"/>
                </a:solidFill>
                <a:ea typeface="+mn-lt"/>
                <a:cs typeface="+mn-lt"/>
              </a:rPr>
              <a:t>Method:</a:t>
            </a:r>
          </a:p>
          <a:p>
            <a:r>
              <a:rPr lang="en-GB">
                <a:solidFill>
                  <a:srgbClr val="FFFFFF"/>
                </a:solidFill>
              </a:rPr>
              <a:t>Algorithm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4F2F8A-3B9C-B17D-562F-0E9C3AF45B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>
                <a:ea typeface="+mn-lt"/>
                <a:cs typeface="+mn-lt"/>
              </a:rPr>
              <a:t>Inputs</a:t>
            </a:r>
          </a:p>
          <a:p>
            <a:pPr lvl="1">
              <a:buClr>
                <a:srgbClr val="FFFFFF"/>
              </a:buClr>
            </a:pPr>
            <a:r>
              <a:rPr lang="en-GB" b="1">
                <a:ea typeface="+mn-lt"/>
                <a:cs typeface="+mn-lt"/>
              </a:rPr>
              <a:t>'signal'</a:t>
            </a:r>
            <a:r>
              <a:rPr lang="en-GB">
                <a:ea typeface="+mn-lt"/>
                <a:cs typeface="+mn-lt"/>
              </a:rPr>
              <a:t> of one heartbeat, measuring 0.7 seconds and fs = 1000 Hz</a:t>
            </a:r>
            <a:endParaRPr lang="en-US">
              <a:ea typeface="+mn-lt"/>
              <a:cs typeface="+mn-lt"/>
            </a:endParaRPr>
          </a:p>
          <a:p>
            <a:pPr lvl="1">
              <a:buClr>
                <a:srgbClr val="FFFFFF"/>
              </a:buClr>
            </a:pPr>
            <a:r>
              <a:rPr lang="en-GB" b="1">
                <a:ea typeface="+mn-lt"/>
                <a:cs typeface="+mn-lt"/>
              </a:rPr>
              <a:t>'t' </a:t>
            </a:r>
            <a:r>
              <a:rPr lang="en-GB">
                <a:ea typeface="+mn-lt"/>
                <a:cs typeface="+mn-lt"/>
              </a:rPr>
              <a:t>time vector for the signal</a:t>
            </a:r>
            <a:endParaRPr lang="en-US">
              <a:ea typeface="+mn-lt"/>
              <a:cs typeface="+mn-lt"/>
            </a:endParaRPr>
          </a:p>
          <a:p>
            <a:pPr lvl="1">
              <a:buClr>
                <a:srgbClr val="FFFFFF"/>
              </a:buClr>
            </a:pPr>
            <a:r>
              <a:rPr lang="en-GB" b="1">
                <a:ea typeface="+mn-lt"/>
                <a:cs typeface="+mn-lt"/>
              </a:rPr>
              <a:t>‘</a:t>
            </a:r>
            <a:r>
              <a:rPr lang="en-GB" b="1" err="1">
                <a:ea typeface="+mn-lt"/>
                <a:cs typeface="+mn-lt"/>
              </a:rPr>
              <a:t>analysistype</a:t>
            </a:r>
            <a:r>
              <a:rPr lang="en-GB" b="1">
                <a:ea typeface="+mn-lt"/>
                <a:cs typeface="+mn-lt"/>
              </a:rPr>
              <a:t>’ </a:t>
            </a:r>
            <a:r>
              <a:rPr lang="en-GB">
                <a:ea typeface="+mn-lt"/>
                <a:cs typeface="+mn-lt"/>
              </a:rPr>
              <a:t>the analysis type; either PSD or TFR</a:t>
            </a:r>
            <a:endParaRPr lang="en-US">
              <a:ea typeface="+mn-lt"/>
              <a:cs typeface="+mn-lt"/>
            </a:endParaRPr>
          </a:p>
          <a:p>
            <a:pPr lvl="1">
              <a:buClr>
                <a:srgbClr val="FFFFFF"/>
              </a:buClr>
            </a:pPr>
            <a:r>
              <a:rPr lang="en-GB" b="1">
                <a:ea typeface="+mn-lt"/>
                <a:cs typeface="+mn-lt"/>
              </a:rPr>
              <a:t>'type' </a:t>
            </a:r>
            <a:r>
              <a:rPr lang="en-GB">
                <a:ea typeface="+mn-lt"/>
                <a:cs typeface="+mn-lt"/>
              </a:rPr>
              <a:t>type of pathology, 4 different options (normal, SMR, DFS2, EM)</a:t>
            </a:r>
          </a:p>
          <a:p>
            <a:pPr>
              <a:buClr>
                <a:srgbClr val="FFFFFF"/>
              </a:buClr>
            </a:pPr>
            <a:endParaRPr lang="en-US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0FF6BEA-FA78-C52A-C433-CB89A1196103}"/>
              </a:ext>
            </a:extLst>
          </p:cNvPr>
          <p:cNvSpPr txBox="1">
            <a:spLocks/>
          </p:cNvSpPr>
          <p:nvPr/>
        </p:nvSpPr>
        <p:spPr>
          <a:xfrm>
            <a:off x="5659132" y="1274375"/>
            <a:ext cx="4937655" cy="526380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Functionality </a:t>
            </a:r>
          </a:p>
          <a:p>
            <a:pPr marL="0" indent="0">
              <a:buClr>
                <a:srgbClr val="FFFFFF"/>
              </a:buClr>
              <a:buNone/>
            </a:pPr>
            <a:r>
              <a:rPr lang="en-GB" b="1" dirty="0">
                <a:ea typeface="+mn-lt"/>
                <a:cs typeface="+mn-lt"/>
              </a:rPr>
              <a:t>1. </a:t>
            </a:r>
            <a:r>
              <a:rPr lang="en-GB" dirty="0">
                <a:ea typeface="+mn-lt"/>
                <a:cs typeface="+mn-lt"/>
              </a:rPr>
              <a:t>check if  'type' is present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endParaRPr lang="en-GB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i="1" dirty="0">
                <a:ea typeface="+mn-lt"/>
                <a:cs typeface="+mn-lt"/>
              </a:rPr>
              <a:t>Case NO:</a:t>
            </a:r>
          </a:p>
          <a:p>
            <a:pPr marL="0" indent="0">
              <a:buNone/>
            </a:pPr>
            <a:r>
              <a:rPr lang="en-GB" b="1" i="1" dirty="0">
                <a:ea typeface="+mn-lt"/>
                <a:cs typeface="+mn-lt"/>
              </a:rPr>
              <a:t>2. </a:t>
            </a:r>
            <a:r>
              <a:rPr lang="en-GB" i="1" dirty="0">
                <a:ea typeface="+mn-lt"/>
                <a:cs typeface="+mn-lt"/>
              </a:rPr>
              <a:t>k-nearest neighbour</a:t>
            </a:r>
            <a:r>
              <a:rPr lang="en-GB" dirty="0">
                <a:ea typeface="+mn-lt"/>
                <a:cs typeface="+mn-lt"/>
              </a:rPr>
              <a:t> classification algorithm to determine the type of signal pathology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dirty="0">
                <a:ea typeface="+mn-lt"/>
                <a:cs typeface="+mn-lt"/>
              </a:rPr>
              <a:t>Proceed</a:t>
            </a:r>
          </a:p>
          <a:p>
            <a:pPr marL="0" indent="0">
              <a:buNone/>
            </a:pPr>
            <a:endParaRPr lang="en-GB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i="1" dirty="0">
                <a:ea typeface="+mn-lt"/>
                <a:cs typeface="+mn-lt"/>
              </a:rPr>
              <a:t>Case YES:</a:t>
            </a:r>
          </a:p>
          <a:p>
            <a:pPr marL="0" indent="0">
              <a:buNone/>
            </a:pPr>
            <a:r>
              <a:rPr lang="en-GB" dirty="0">
                <a:ea typeface="+mn-lt"/>
                <a:cs typeface="+mn-lt"/>
              </a:rPr>
              <a:t>Proceed</a:t>
            </a:r>
          </a:p>
          <a:p>
            <a:pPr marL="0" indent="0">
              <a:buNone/>
            </a:pPr>
            <a:endParaRPr lang="en-GB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b="1" dirty="0">
                <a:ea typeface="+mn-lt"/>
                <a:cs typeface="+mn-lt"/>
              </a:rPr>
              <a:t>3. </a:t>
            </a:r>
            <a:r>
              <a:rPr lang="en-GB" dirty="0">
                <a:ea typeface="+mn-lt"/>
                <a:cs typeface="+mn-lt"/>
              </a:rPr>
              <a:t>4 cases of if statements for each signal type; use the optimal parameters and methods for PSD and TFR for each signal pathology.</a:t>
            </a:r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GB" dirty="0"/>
              <a:t>...</a:t>
            </a:r>
          </a:p>
          <a:p>
            <a:pPr>
              <a:buClr>
                <a:srgbClr val="FFFFFF"/>
              </a:buClr>
            </a:pPr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8674584-6C5F-9EC8-8253-7E7105C55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1176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5979CBA-8D22-F5F6-7876-FDC9ED391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2080" y="320675"/>
            <a:ext cx="8261457" cy="951825"/>
          </a:xfrm>
        </p:spPr>
        <p:txBody>
          <a:bodyPr/>
          <a:lstStyle/>
          <a:p>
            <a:r>
              <a:rPr lang="en-GB">
                <a:solidFill>
                  <a:srgbClr val="FFFFFF"/>
                </a:solidFill>
                <a:ea typeface="+mn-lt"/>
                <a:cs typeface="+mn-lt"/>
              </a:rPr>
              <a:t>Method:</a:t>
            </a:r>
          </a:p>
          <a:p>
            <a:r>
              <a:rPr lang="en-GB">
                <a:solidFill>
                  <a:srgbClr val="FFFFFF"/>
                </a:solidFill>
              </a:rPr>
              <a:t>Algorithm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8674584-6C5F-9EC8-8253-7E7105C55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27</a:t>
            </a:fld>
            <a:endParaRPr lang="es-ES"/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753B795F-4CCF-859B-A1A6-CD2BA2F00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1278550"/>
            <a:ext cx="4937655" cy="539214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>
                <a:ea typeface="+mn-lt"/>
                <a:cs typeface="+mn-lt"/>
              </a:rPr>
              <a:t>…</a:t>
            </a:r>
          </a:p>
          <a:p>
            <a:pPr marL="0" indent="0" algn="just">
              <a:buNone/>
            </a:pPr>
            <a:r>
              <a:rPr lang="en-GB" b="1">
                <a:ea typeface="+mn-lt"/>
                <a:cs typeface="+mn-lt"/>
              </a:rPr>
              <a:t>4. </a:t>
            </a:r>
            <a:r>
              <a:rPr lang="en-GB">
                <a:ea typeface="+mn-lt"/>
                <a:cs typeface="+mn-lt"/>
              </a:rPr>
              <a:t>If checking the ‘</a:t>
            </a:r>
            <a:r>
              <a:rPr lang="en-GB" err="1">
                <a:ea typeface="+mn-lt"/>
                <a:cs typeface="+mn-lt"/>
              </a:rPr>
              <a:t>annotationtype</a:t>
            </a:r>
            <a:r>
              <a:rPr lang="en-GB">
                <a:ea typeface="+mn-lt"/>
                <a:cs typeface="+mn-lt"/>
              </a:rPr>
              <a:t>’ </a:t>
            </a:r>
          </a:p>
          <a:p>
            <a:pPr marL="0" indent="0" algn="just">
              <a:buNone/>
            </a:pPr>
            <a:endParaRPr lang="en-GB">
              <a:ea typeface="+mn-lt"/>
              <a:cs typeface="+mn-lt"/>
            </a:endParaRPr>
          </a:p>
          <a:p>
            <a:pPr marL="0" indent="0" algn="just">
              <a:buNone/>
            </a:pPr>
            <a:r>
              <a:rPr lang="en-GB">
                <a:ea typeface="+mn-lt"/>
                <a:cs typeface="+mn-lt"/>
              </a:rPr>
              <a:t>Case: PSD </a:t>
            </a:r>
          </a:p>
          <a:p>
            <a:pPr marL="0" indent="0" algn="just">
              <a:buNone/>
            </a:pPr>
            <a:r>
              <a:rPr lang="en-GB" b="1">
                <a:ea typeface="+mn-lt"/>
                <a:cs typeface="+mn-lt"/>
              </a:rPr>
              <a:t>5. </a:t>
            </a:r>
            <a:r>
              <a:rPr lang="en-GB">
                <a:ea typeface="+mn-lt"/>
                <a:cs typeface="+mn-lt"/>
              </a:rPr>
              <a:t>output is a plot that includes the signal, the PSD estimation made with the Burg method (</a:t>
            </a:r>
            <a:r>
              <a:rPr lang="en-GB" err="1">
                <a:ea typeface="+mn-lt"/>
                <a:cs typeface="+mn-lt"/>
              </a:rPr>
              <a:t>pburg</a:t>
            </a:r>
            <a:r>
              <a:rPr lang="en-GB">
                <a:ea typeface="+mn-lt"/>
                <a:cs typeface="+mn-lt"/>
              </a:rPr>
              <a:t>) and optimized order, and the PSD estimation including PSD parameters using </a:t>
            </a:r>
            <a:r>
              <a:rPr lang="en-GB" err="1">
                <a:ea typeface="+mn-lt"/>
                <a:cs typeface="+mn-lt"/>
              </a:rPr>
              <a:t>psdpar.m</a:t>
            </a:r>
            <a:r>
              <a:rPr lang="en-GB">
                <a:ea typeface="+mn-lt"/>
                <a:cs typeface="+mn-lt"/>
              </a:rPr>
              <a:t>, and struct with the extracted parameters of the PSD</a:t>
            </a:r>
            <a:endParaRPr lang="en-GB"/>
          </a:p>
          <a:p>
            <a:pPr algn="just">
              <a:buNone/>
            </a:pPr>
            <a:endParaRPr lang="en-GB">
              <a:ea typeface="+mn-lt"/>
              <a:cs typeface="+mn-lt"/>
            </a:endParaRPr>
          </a:p>
          <a:p>
            <a:pPr algn="just">
              <a:buNone/>
            </a:pPr>
            <a:r>
              <a:rPr lang="en-GB">
                <a:ea typeface="+mn-lt"/>
                <a:cs typeface="+mn-lt"/>
              </a:rPr>
              <a:t>Case: TFR</a:t>
            </a:r>
          </a:p>
          <a:p>
            <a:pPr algn="just">
              <a:buNone/>
            </a:pPr>
            <a:r>
              <a:rPr lang="en-GB" b="1">
                <a:ea typeface="+mn-lt"/>
                <a:cs typeface="+mn-lt"/>
              </a:rPr>
              <a:t>5.</a:t>
            </a:r>
            <a:r>
              <a:rPr lang="en-GB">
                <a:ea typeface="+mn-lt"/>
                <a:cs typeface="+mn-lt"/>
              </a:rPr>
              <a:t> output is a plot that includes the signal, the scalogram with optimized k, the quadratic representations based on the generalized exponential distribution with optimized sigma, N and M, and a struct containing all characterization parameters of the signal.</a:t>
            </a:r>
            <a:endParaRPr lang="en-GB"/>
          </a:p>
          <a:p>
            <a:pPr>
              <a:buClr>
                <a:srgbClr val="FFFFFF"/>
              </a:buClr>
            </a:pPr>
            <a:endParaRPr lang="en-US">
              <a:ea typeface="+mn-lt"/>
              <a:cs typeface="+mn-lt"/>
            </a:endParaRPr>
          </a:p>
        </p:txBody>
      </p:sp>
      <p:pic>
        <p:nvPicPr>
          <p:cNvPr id="10" name="Imagen 10" descr="Diagrama&#10;&#10;Descripción generada automáticamente">
            <a:extLst>
              <a:ext uri="{FF2B5EF4-FFF2-40B4-BE49-F238E27FC236}">
                <a16:creationId xmlns:a16="http://schemas.microsoft.com/office/drawing/2014/main" id="{12E5ACB8-A5F1-F3EB-B631-57E502786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473" y="1854869"/>
            <a:ext cx="5205662" cy="391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75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5979CBA-8D22-F5F6-7876-FDC9ED391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2080" y="320675"/>
            <a:ext cx="8261457" cy="951825"/>
          </a:xfrm>
        </p:spPr>
        <p:txBody>
          <a:bodyPr/>
          <a:lstStyle/>
          <a:p>
            <a:r>
              <a:rPr lang="en-GB">
                <a:solidFill>
                  <a:srgbClr val="FFFFFF"/>
                </a:solidFill>
                <a:ea typeface="+mn-lt"/>
                <a:cs typeface="+mn-lt"/>
              </a:rPr>
              <a:t>Results:</a:t>
            </a:r>
          </a:p>
          <a:p>
            <a:r>
              <a:rPr lang="en-GB">
                <a:solidFill>
                  <a:srgbClr val="FFFFFF"/>
                </a:solidFill>
              </a:rPr>
              <a:t>Algorithm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8674584-6C5F-9EC8-8253-7E7105C55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28</a:t>
            </a:fld>
            <a:endParaRPr lang="es-ES"/>
          </a:p>
        </p:txBody>
      </p:sp>
      <p:pic>
        <p:nvPicPr>
          <p:cNvPr id="6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06CFD66A-1FAE-26B6-9861-750AA3745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68" y="1713914"/>
            <a:ext cx="4780547" cy="4071856"/>
          </a:xfrm>
          <a:prstGeom prst="rect">
            <a:avLst/>
          </a:prstGeom>
        </p:spPr>
      </p:pic>
      <p:pic>
        <p:nvPicPr>
          <p:cNvPr id="7" name="Imagen 7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7FD6EB21-42A3-C92F-9A00-CB746EB5E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116" y="1711073"/>
            <a:ext cx="4700336" cy="406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54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70E07C-8DB5-4A6A-74A0-4704CC1C0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388655"/>
            <a:ext cx="8534401" cy="2281600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ea typeface="+mj-lt"/>
                <a:cs typeface="+mj-lt"/>
              </a:rPr>
              <a:t>Thank You for your attention!</a:t>
            </a:r>
            <a:endParaRPr lang="es-ES"/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EB11A7E5-518B-316E-A986-5B6A57BCA276}"/>
              </a:ext>
            </a:extLst>
          </p:cNvPr>
          <p:cNvSpPr txBox="1">
            <a:spLocks/>
          </p:cNvSpPr>
          <p:nvPr/>
        </p:nvSpPr>
        <p:spPr>
          <a:xfrm>
            <a:off x="684213" y="3660732"/>
            <a:ext cx="8534400" cy="23336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rgbClr val="002060"/>
                </a:solidFill>
              </a:rPr>
              <a:t>Feel free to ask questions!</a:t>
            </a:r>
          </a:p>
          <a:p>
            <a:pPr marL="800100" lvl="1">
              <a:buClr>
                <a:srgbClr val="FFFFFF"/>
              </a:buClr>
              <a:buAutoNum type="arabicPeriod"/>
            </a:pPr>
            <a:endParaRPr lang="en-GB" sz="2400" dirty="0">
              <a:solidFill>
                <a:srgbClr val="002060"/>
              </a:solidFill>
            </a:endParaRP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6315123E-A188-B609-2096-A138A8399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4621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5979CBA-8D22-F5F6-7876-FDC9ED3915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Database and Signals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4F2F8A-3B9C-B17D-562F-0E9C3AF45B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5261145" cy="4758482"/>
          </a:xfrm>
        </p:spPr>
        <p:txBody>
          <a:bodyPr>
            <a:normAutofit/>
          </a:bodyPr>
          <a:lstStyle/>
          <a:p>
            <a:endParaRPr lang="en-GB" dirty="0">
              <a:solidFill>
                <a:srgbClr val="002060"/>
              </a:solidFill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r>
              <a:rPr lang="en-GB" dirty="0">
                <a:solidFill>
                  <a:srgbClr val="002060"/>
                </a:solidFill>
                <a:ea typeface="+mn-lt"/>
                <a:cs typeface="+mn-lt"/>
              </a:rPr>
              <a:t>2018 Computers in Cardiology Challenge database on </a:t>
            </a:r>
            <a:r>
              <a:rPr lang="en-GB" dirty="0" err="1">
                <a:solidFill>
                  <a:srgbClr val="002060"/>
                </a:solidFill>
                <a:ea typeface="+mn-lt"/>
                <a:cs typeface="+mn-lt"/>
              </a:rPr>
              <a:t>physionet</a:t>
            </a:r>
            <a:endParaRPr lang="en-US">
              <a:solidFill>
                <a:srgbClr val="002060"/>
              </a:solidFill>
              <a:ea typeface="+mn-lt"/>
              <a:cs typeface="+mn-lt"/>
            </a:endParaRPr>
          </a:p>
          <a:p>
            <a:pPr lvl="1">
              <a:buClr>
                <a:srgbClr val="FFFFFF"/>
              </a:buClr>
            </a:pPr>
            <a:r>
              <a:rPr lang="en-GB" dirty="0">
                <a:solidFill>
                  <a:srgbClr val="002060"/>
                </a:solidFill>
                <a:ea typeface="+mn-lt"/>
                <a:cs typeface="+mn-lt"/>
              </a:rPr>
              <a:t>1985 subjects</a:t>
            </a:r>
          </a:p>
          <a:p>
            <a:pPr lvl="1">
              <a:buClr>
                <a:srgbClr val="FFFFFF"/>
              </a:buClr>
            </a:pPr>
            <a:r>
              <a:rPr lang="en-GB" dirty="0">
                <a:solidFill>
                  <a:srgbClr val="002060"/>
                </a:solidFill>
                <a:ea typeface="+mn-lt"/>
                <a:cs typeface="+mn-lt"/>
              </a:rPr>
              <a:t>Monitored during a polysomnographic (PSG) </a:t>
            </a:r>
          </a:p>
          <a:p>
            <a:pPr lvl="1">
              <a:buClr>
                <a:srgbClr val="FFFFFF"/>
              </a:buClr>
            </a:pPr>
            <a:r>
              <a:rPr lang="en-GB" dirty="0">
                <a:solidFill>
                  <a:srgbClr val="002060"/>
                </a:solidFill>
                <a:ea typeface="+mn-lt"/>
                <a:cs typeface="+mn-lt"/>
              </a:rPr>
              <a:t>Our subject: tr03-0083</a:t>
            </a:r>
            <a:endParaRPr lang="en-GB"/>
          </a:p>
          <a:p>
            <a:pPr lvl="1">
              <a:buClr>
                <a:srgbClr val="FFFFFF"/>
              </a:buClr>
            </a:pPr>
            <a:r>
              <a:rPr lang="en-GB" dirty="0">
                <a:solidFill>
                  <a:srgbClr val="002060"/>
                </a:solidFill>
                <a:ea typeface="+mn-lt"/>
                <a:cs typeface="+mn-lt"/>
              </a:rPr>
              <a:t>sleep stage annotation by physicians: wakefulness, stage 1, stage 2, stage 3, rapid eye movement (REM), and undefined. </a:t>
            </a:r>
          </a:p>
          <a:p>
            <a:pPr>
              <a:buClr>
                <a:srgbClr val="FFFFFF"/>
              </a:buClr>
            </a:pPr>
            <a:endParaRPr lang="en-GB" sz="1800" dirty="0">
              <a:solidFill>
                <a:srgbClr val="002060"/>
              </a:solidFill>
              <a:ea typeface="+mn-lt"/>
              <a:cs typeface="+mn-lt"/>
            </a:endParaRPr>
          </a:p>
          <a:p>
            <a:pPr>
              <a:buClr>
                <a:srgbClr val="FFFFFF"/>
              </a:buClr>
            </a:pP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8446F1F5-89ED-FB2D-84B6-B4AC4284F084}"/>
              </a:ext>
            </a:extLst>
          </p:cNvPr>
          <p:cNvSpPr txBox="1">
            <a:spLocks/>
          </p:cNvSpPr>
          <p:nvPr/>
        </p:nvSpPr>
        <p:spPr>
          <a:xfrm>
            <a:off x="6097542" y="1266354"/>
            <a:ext cx="4937655" cy="47584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dirty="0"/>
          </a:p>
          <a:p>
            <a:pPr>
              <a:buClr>
                <a:srgbClr val="FFFFFF"/>
              </a:buClr>
            </a:pPr>
            <a:r>
              <a:rPr lang="en-GB" dirty="0">
                <a:solidFill>
                  <a:srgbClr val="002060"/>
                </a:solidFill>
                <a:ea typeface="+mn-lt"/>
                <a:cs typeface="+mn-lt"/>
              </a:rPr>
              <a:t>Signals</a:t>
            </a:r>
            <a:endParaRPr lang="en-US" dirty="0">
              <a:ea typeface="+mn-lt"/>
              <a:cs typeface="+mn-lt"/>
            </a:endParaRPr>
          </a:p>
          <a:p>
            <a:pPr lvl="1">
              <a:buClr>
                <a:srgbClr val="FFFFFF"/>
              </a:buClr>
            </a:pPr>
            <a:r>
              <a:rPr lang="en-GB" dirty="0">
                <a:solidFill>
                  <a:srgbClr val="002060"/>
                </a:solidFill>
                <a:ea typeface="+mn-lt"/>
                <a:cs typeface="+mn-lt"/>
              </a:rPr>
              <a:t>EEG : 6 electroencephalographic (EEG) channels based on the International 10/20 System</a:t>
            </a:r>
            <a:endParaRPr lang="en-US" dirty="0">
              <a:ea typeface="+mn-lt"/>
              <a:cs typeface="+mn-lt"/>
            </a:endParaRPr>
          </a:p>
          <a:p>
            <a:pPr lvl="1">
              <a:buClr>
                <a:srgbClr val="FFFFFF"/>
              </a:buClr>
            </a:pPr>
            <a:r>
              <a:rPr lang="en-GB" dirty="0">
                <a:solidFill>
                  <a:srgbClr val="002060"/>
                </a:solidFill>
                <a:ea typeface="+mn-lt"/>
                <a:cs typeface="+mn-lt"/>
              </a:rPr>
              <a:t>EMG: channel measured at the chin</a:t>
            </a:r>
            <a:endParaRPr lang="en-US" dirty="0">
              <a:solidFill>
                <a:srgbClr val="0A304A"/>
              </a:solidFill>
              <a:ea typeface="+mn-lt"/>
              <a:cs typeface="+mn-lt"/>
            </a:endParaRPr>
          </a:p>
          <a:p>
            <a:pPr lvl="1">
              <a:buClr>
                <a:srgbClr val="FFFFFF"/>
              </a:buClr>
            </a:pPr>
            <a:r>
              <a:rPr lang="en-GB" dirty="0">
                <a:solidFill>
                  <a:srgbClr val="002060"/>
                </a:solidFill>
                <a:ea typeface="+mn-lt"/>
                <a:cs typeface="+mn-lt"/>
              </a:rPr>
              <a:t>ECG:  channel below the right clavicle near the sternum and over the left lateral chest wall</a:t>
            </a:r>
            <a:endParaRPr lang="en-US" dirty="0">
              <a:solidFill>
                <a:srgbClr val="0A304A"/>
              </a:solidFill>
              <a:ea typeface="+mn-lt"/>
              <a:cs typeface="+mn-lt"/>
            </a:endParaRPr>
          </a:p>
          <a:p>
            <a:pPr lvl="1">
              <a:buClr>
                <a:srgbClr val="FFFFFF"/>
              </a:buClr>
            </a:pPr>
            <a:r>
              <a:rPr lang="en-GB" dirty="0">
                <a:solidFill>
                  <a:srgbClr val="002060"/>
                </a:solidFill>
                <a:ea typeface="+mn-lt"/>
                <a:cs typeface="+mn-lt"/>
              </a:rPr>
              <a:t>Respiration: 2 channels from the abdomen and chest.</a:t>
            </a:r>
            <a:endParaRPr lang="en-US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FF45F55E-B243-C435-E1E1-47F65C9F5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3</a:t>
            </a:fld>
            <a:endParaRPr lang="es-ES"/>
          </a:p>
        </p:txBody>
      </p:sp>
      <p:pic>
        <p:nvPicPr>
          <p:cNvPr id="5" name="Gráfico 5" descr="Dormir con relleno sólido">
            <a:extLst>
              <a:ext uri="{FF2B5EF4-FFF2-40B4-BE49-F238E27FC236}">
                <a16:creationId xmlns:a16="http://schemas.microsoft.com/office/drawing/2014/main" id="{23901E6E-0457-3791-F6C9-B0AF77C7B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897" y="562897"/>
            <a:ext cx="783303" cy="77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9465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5979CBA-8D22-F5F6-7876-FDC9ED3915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TP3 Back Up Slides (1)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4F2F8A-3B9C-B17D-562F-0E9C3AF45B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PSD time evolution (CF detection)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6E1682-9906-57FD-BF1E-276FDAE1E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30</a:t>
            </a:fld>
            <a:endParaRPr lang="es-ES"/>
          </a:p>
        </p:txBody>
      </p:sp>
      <p:pic>
        <p:nvPicPr>
          <p:cNvPr id="4" name="Imagen 4" descr="Gráfico&#10;&#10;Descripción generada automáticamente">
            <a:extLst>
              <a:ext uri="{FF2B5EF4-FFF2-40B4-BE49-F238E27FC236}">
                <a16:creationId xmlns:a16="http://schemas.microsoft.com/office/drawing/2014/main" id="{9A137CA2-4D93-E0BC-20F8-63570A8D8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617" y="1946217"/>
            <a:ext cx="4377179" cy="411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5824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5979CBA-8D22-F5F6-7876-FDC9ED391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2080" y="320675"/>
            <a:ext cx="7154992" cy="951825"/>
          </a:xfrm>
        </p:spPr>
        <p:txBody>
          <a:bodyPr/>
          <a:lstStyle/>
          <a:p>
            <a:pPr>
              <a:buClr>
                <a:srgbClr val="FFFFFF"/>
              </a:buClr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TP4 Back up PSD – Welch 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4F2F8A-3B9C-B17D-562F-0E9C3AF45B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5252965" cy="4758482"/>
          </a:xfrm>
        </p:spPr>
        <p:txBody>
          <a:bodyPr/>
          <a:lstStyle/>
          <a:p>
            <a:r>
              <a:rPr lang="en-US" dirty="0"/>
              <a:t>Diastolic Signal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8495235-753F-E48D-CFF5-279DB49F9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31</a:t>
            </a:fld>
            <a:endParaRPr lang="es-ES"/>
          </a:p>
        </p:txBody>
      </p:sp>
      <p:pic>
        <p:nvPicPr>
          <p:cNvPr id="4" name="Imagen 4" descr="Gráfico&#10;&#10;Descripción generada automáticamente">
            <a:extLst>
              <a:ext uri="{FF2B5EF4-FFF2-40B4-BE49-F238E27FC236}">
                <a16:creationId xmlns:a16="http://schemas.microsoft.com/office/drawing/2014/main" id="{9168C51D-73ED-0BCB-23AB-A5B6840E1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504" y="1860591"/>
            <a:ext cx="4713889" cy="3890059"/>
          </a:xfrm>
          <a:prstGeom prst="rect">
            <a:avLst/>
          </a:prstGeom>
        </p:spPr>
      </p:pic>
      <p:pic>
        <p:nvPicPr>
          <p:cNvPr id="5" name="Imagen 5" descr="Gráfico, Histograma&#10;&#10;Descripción generada automáticamente">
            <a:extLst>
              <a:ext uri="{FF2B5EF4-FFF2-40B4-BE49-F238E27FC236}">
                <a16:creationId xmlns:a16="http://schemas.microsoft.com/office/drawing/2014/main" id="{43940632-A217-E862-61A6-61761F9A1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503" y="1795956"/>
            <a:ext cx="5195613" cy="3896709"/>
          </a:xfrm>
          <a:prstGeom prst="rect">
            <a:avLst/>
          </a:prstGeo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0ABED139-9637-59D0-D6FE-852F92E4C41B}"/>
              </a:ext>
            </a:extLst>
          </p:cNvPr>
          <p:cNvSpPr txBox="1">
            <a:spLocks/>
          </p:cNvSpPr>
          <p:nvPr/>
        </p:nvSpPr>
        <p:spPr>
          <a:xfrm>
            <a:off x="6012956" y="1265274"/>
            <a:ext cx="5252965" cy="47584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Ejection Murmur Signal</a:t>
            </a:r>
          </a:p>
        </p:txBody>
      </p:sp>
    </p:spTree>
    <p:extLst>
      <p:ext uri="{BB962C8B-B14F-4D97-AF65-F5344CB8AC3E}">
        <p14:creationId xmlns:p14="http://schemas.microsoft.com/office/powerpoint/2010/main" val="11720675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5979CBA-8D22-F5F6-7876-FDC9ED391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2080" y="320675"/>
            <a:ext cx="7154992" cy="951825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TP4 Back up PSD – Welch </a:t>
            </a:r>
            <a:endParaRPr lang="es-ES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8495235-753F-E48D-CFF5-279DB49F9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32</a:t>
            </a:fld>
            <a:endParaRPr lang="es-ES"/>
          </a:p>
        </p:txBody>
      </p:sp>
      <p:pic>
        <p:nvPicPr>
          <p:cNvPr id="5" name="Imagen 5" descr="Gráfico, Histograma&#10;&#10;Descripción generada automáticamente">
            <a:extLst>
              <a:ext uri="{FF2B5EF4-FFF2-40B4-BE49-F238E27FC236}">
                <a16:creationId xmlns:a16="http://schemas.microsoft.com/office/drawing/2014/main" id="{43940632-A217-E862-61A6-61761F9A1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503" y="1795956"/>
            <a:ext cx="5195613" cy="3896709"/>
          </a:xfrm>
          <a:prstGeom prst="rect">
            <a:avLst/>
          </a:prstGeo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0ABED139-9637-59D0-D6FE-852F92E4C41B}"/>
              </a:ext>
            </a:extLst>
          </p:cNvPr>
          <p:cNvSpPr txBox="1">
            <a:spLocks/>
          </p:cNvSpPr>
          <p:nvPr/>
        </p:nvSpPr>
        <p:spPr>
          <a:xfrm>
            <a:off x="6012956" y="1265274"/>
            <a:ext cx="5252965" cy="47584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SMR Signal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5A2FDA8-8AAF-B331-35D3-AC112508EB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16232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5979CBA-8D22-F5F6-7876-FDC9ED391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2080" y="320675"/>
            <a:ext cx="7154992" cy="951825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TP4 Back up PSD – Welch  </a:t>
            </a:r>
            <a:endParaRPr lang="es-ES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8495235-753F-E48D-CFF5-279DB49F9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33</a:t>
            </a:fld>
            <a:endParaRPr lang="es-ES"/>
          </a:p>
        </p:txBody>
      </p:sp>
      <p:pic>
        <p:nvPicPr>
          <p:cNvPr id="9" name="Imagen 9" descr="Gráfico, Histograma&#10;&#10;Descripción generada automáticamente">
            <a:extLst>
              <a:ext uri="{FF2B5EF4-FFF2-40B4-BE49-F238E27FC236}">
                <a16:creationId xmlns:a16="http://schemas.microsoft.com/office/drawing/2014/main" id="{4E965282-6E64-0DBE-476F-23FE621CC1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63" b="-237"/>
          <a:stretch/>
        </p:blipFill>
        <p:spPr>
          <a:xfrm>
            <a:off x="6064469" y="1953611"/>
            <a:ext cx="4722578" cy="3712799"/>
          </a:xfrm>
          <a:prstGeom prst="rect">
            <a:avLst/>
          </a:prstGeom>
        </p:spPr>
      </p:pic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389F8A99-32F6-7BD0-E551-C2E474DE3C9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4855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5979CBA-8D22-F5F6-7876-FDC9ED391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2080" y="320675"/>
            <a:ext cx="7154992" cy="951825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TP4 Back up PSD – Welch </a:t>
            </a:r>
            <a:endParaRPr lang="es-ES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8495235-753F-E48D-CFF5-279DB49F9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34</a:t>
            </a:fld>
            <a:endParaRPr lang="es-ES"/>
          </a:p>
        </p:txBody>
      </p:sp>
      <p:pic>
        <p:nvPicPr>
          <p:cNvPr id="5" name="Imagen 5" descr="Gráfico, Histograma&#10;&#10;Descripción generada automáticamente">
            <a:extLst>
              <a:ext uri="{FF2B5EF4-FFF2-40B4-BE49-F238E27FC236}">
                <a16:creationId xmlns:a16="http://schemas.microsoft.com/office/drawing/2014/main" id="{43940632-A217-E862-61A6-61761F9A1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503" y="1795956"/>
            <a:ext cx="5195613" cy="3896709"/>
          </a:xfrm>
          <a:prstGeom prst="rect">
            <a:avLst/>
          </a:prstGeom>
        </p:spPr>
      </p:pic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0ABED139-9637-59D0-D6FE-852F92E4C41B}"/>
              </a:ext>
            </a:extLst>
          </p:cNvPr>
          <p:cNvSpPr txBox="1">
            <a:spLocks/>
          </p:cNvSpPr>
          <p:nvPr/>
        </p:nvSpPr>
        <p:spPr>
          <a:xfrm>
            <a:off x="6012956" y="1265274"/>
            <a:ext cx="5252965" cy="47584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SMR Signal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47735FA-D51E-F209-B09E-BC82623670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2626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5979CBA-8D22-F5F6-7876-FDC9ED391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2080" y="320675"/>
            <a:ext cx="7154992" cy="951825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TP4 Back up PSD – Burg </a:t>
            </a:r>
            <a:r>
              <a:rPr lang="en-GB" dirty="0">
                <a:solidFill>
                  <a:srgbClr val="FFFFFF"/>
                </a:solidFill>
                <a:ea typeface="+mn-lt"/>
                <a:cs typeface="+mn-lt"/>
              </a:rPr>
              <a:t> </a:t>
            </a:r>
            <a:endParaRPr lang="en-US" dirty="0">
              <a:solidFill>
                <a:srgbClr val="FFFFFF"/>
              </a:solidFill>
              <a:ea typeface="+mn-lt"/>
              <a:cs typeface="+mn-lt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4F2F8A-3B9C-B17D-562F-0E9C3AF45B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Diastolic PCG </a:t>
            </a: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70FF6BEA-FA78-C52A-C433-CB89A1196103}"/>
              </a:ext>
            </a:extLst>
          </p:cNvPr>
          <p:cNvSpPr txBox="1">
            <a:spLocks/>
          </p:cNvSpPr>
          <p:nvPr/>
        </p:nvSpPr>
        <p:spPr>
          <a:xfrm>
            <a:off x="5659132" y="1266354"/>
            <a:ext cx="4937655" cy="47584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SMR PCG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ED82E21-6523-55EA-C37D-9B6AD6890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35</a:t>
            </a:fld>
            <a:endParaRPr lang="es-ES"/>
          </a:p>
        </p:txBody>
      </p:sp>
      <p:pic>
        <p:nvPicPr>
          <p:cNvPr id="9" name="Imagen 9" descr="Gráfico&#10;&#10;Descripción generada automáticamente">
            <a:extLst>
              <a:ext uri="{FF2B5EF4-FFF2-40B4-BE49-F238E27FC236}">
                <a16:creationId xmlns:a16="http://schemas.microsoft.com/office/drawing/2014/main" id="{013F6081-69E3-61B6-40DF-BBDF5B9093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17" y="1928510"/>
            <a:ext cx="5326993" cy="3596566"/>
          </a:xfrm>
          <a:prstGeom prst="rect">
            <a:avLst/>
          </a:prstGeom>
        </p:spPr>
      </p:pic>
      <p:pic>
        <p:nvPicPr>
          <p:cNvPr id="10" name="Imagen 10" descr="Gráfico&#10;&#10;Descripción generada automáticamente">
            <a:extLst>
              <a:ext uri="{FF2B5EF4-FFF2-40B4-BE49-F238E27FC236}">
                <a16:creationId xmlns:a16="http://schemas.microsoft.com/office/drawing/2014/main" id="{B8498497-432B-BE5D-A967-839C694DA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917" y="1929579"/>
            <a:ext cx="4547475" cy="359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9619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5979CBA-8D22-F5F6-7876-FDC9ED3915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TP4 Back Up Slides (4)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4F2F8A-3B9C-B17D-562F-0E9C3AF45B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PSD Burg (left DFS2, right EM) 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6E1682-9906-57FD-BF1E-276FDAE1E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36</a:t>
            </a:fld>
            <a:endParaRPr lang="es-ES"/>
          </a:p>
        </p:txBody>
      </p:sp>
      <p:pic>
        <p:nvPicPr>
          <p:cNvPr id="4" name="Imagen 4" descr="Gráfico, Histograma&#10;&#10;Descripción generada automáticamente">
            <a:extLst>
              <a:ext uri="{FF2B5EF4-FFF2-40B4-BE49-F238E27FC236}">
                <a16:creationId xmlns:a16="http://schemas.microsoft.com/office/drawing/2014/main" id="{2E57A9AF-9FD3-0BCE-8717-0607A90F5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76" y="1713217"/>
            <a:ext cx="5160579" cy="4202325"/>
          </a:xfrm>
          <a:prstGeom prst="rect">
            <a:avLst/>
          </a:prstGeom>
        </p:spPr>
      </p:pic>
      <p:pic>
        <p:nvPicPr>
          <p:cNvPr id="7" name="Imagen 7" descr="Gráfico&#10;&#10;Descripción generada automáticamente">
            <a:extLst>
              <a:ext uri="{FF2B5EF4-FFF2-40B4-BE49-F238E27FC236}">
                <a16:creationId xmlns:a16="http://schemas.microsoft.com/office/drawing/2014/main" id="{8A8E8624-ABDF-A0BE-B72A-971172861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538" y="1718304"/>
            <a:ext cx="6229131" cy="419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6984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5979CBA-8D22-F5F6-7876-FDC9ED3915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TP4 Back Up Slides (5)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4F2F8A-3B9C-B17D-562F-0E9C3AF45B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PSD Burg (SMR)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6E1682-9906-57FD-BF1E-276FDAE1E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37</a:t>
            </a:fld>
            <a:endParaRPr lang="es-ES"/>
          </a:p>
        </p:txBody>
      </p:sp>
      <p:pic>
        <p:nvPicPr>
          <p:cNvPr id="5" name="Imagen 6" descr="Gráfico, Histograma&#10;&#10;Descripción generada automáticamente">
            <a:extLst>
              <a:ext uri="{FF2B5EF4-FFF2-40B4-BE49-F238E27FC236}">
                <a16:creationId xmlns:a16="http://schemas.microsoft.com/office/drawing/2014/main" id="{22F6B709-FCE7-1FC1-6E91-F9B0E6085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76" y="1787190"/>
            <a:ext cx="4722648" cy="3896723"/>
          </a:xfrm>
          <a:prstGeom prst="rect">
            <a:avLst/>
          </a:prstGeom>
        </p:spPr>
      </p:pic>
      <p:pic>
        <p:nvPicPr>
          <p:cNvPr id="10" name="Imagen 10" descr="Gráfico&#10;&#10;Descripción generada automáticamente">
            <a:extLst>
              <a:ext uri="{FF2B5EF4-FFF2-40B4-BE49-F238E27FC236}">
                <a16:creationId xmlns:a16="http://schemas.microsoft.com/office/drawing/2014/main" id="{C65AA9D8-C0D4-481E-7AC2-0821347E2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158" y="1789441"/>
            <a:ext cx="4932854" cy="389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419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5979CBA-8D22-F5F6-7876-FDC9ED3915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TP4 Back Up Slides (5)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4F2F8A-3B9C-B17D-562F-0E9C3AF45B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PSD Burg (SMR)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6E1682-9906-57FD-BF1E-276FDAE1E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38</a:t>
            </a:fld>
            <a:endParaRPr lang="es-ES"/>
          </a:p>
        </p:txBody>
      </p:sp>
      <p:pic>
        <p:nvPicPr>
          <p:cNvPr id="4" name="Imagen 4" descr="Gráfico&#10;&#10;Descripción generada automáticamente">
            <a:extLst>
              <a:ext uri="{FF2B5EF4-FFF2-40B4-BE49-F238E27FC236}">
                <a16:creationId xmlns:a16="http://schemas.microsoft.com/office/drawing/2014/main" id="{8FDFC134-6534-6B39-8FF1-F7AB28EF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538" y="1787864"/>
            <a:ext cx="5686096" cy="3895375"/>
          </a:xfrm>
          <a:prstGeom prst="rect">
            <a:avLst/>
          </a:prstGeom>
        </p:spPr>
      </p:pic>
      <p:pic>
        <p:nvPicPr>
          <p:cNvPr id="7" name="Imagen 7" descr="Gráfico, Histograma&#10;&#10;Descripción generada automáticamente">
            <a:extLst>
              <a:ext uri="{FF2B5EF4-FFF2-40B4-BE49-F238E27FC236}">
                <a16:creationId xmlns:a16="http://schemas.microsoft.com/office/drawing/2014/main" id="{13705092-6BF9-819C-DB82-F5495F486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86" y="1784188"/>
            <a:ext cx="4854027" cy="390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270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5979CBA-8D22-F5F6-7876-FDC9ED3915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TP4 Back Up - EMD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4F2F8A-3B9C-B17D-562F-0E9C3AF45B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English 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70E8633-B0A7-943C-3C6A-6FF7E144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dirty="0" smtClean="0"/>
              <a:t>39</a:t>
            </a:fld>
            <a:endParaRPr lang="es-ES" dirty="0"/>
          </a:p>
        </p:txBody>
      </p:sp>
      <p:pic>
        <p:nvPicPr>
          <p:cNvPr id="7" name="Imagen 7">
            <a:extLst>
              <a:ext uri="{FF2B5EF4-FFF2-40B4-BE49-F238E27FC236}">
                <a16:creationId xmlns:a16="http://schemas.microsoft.com/office/drawing/2014/main" id="{D1472393-6C91-E5F0-38A5-2396606C6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207" y="1759798"/>
            <a:ext cx="2743200" cy="2781241"/>
          </a:xfrm>
          <a:prstGeom prst="rect">
            <a:avLst/>
          </a:prstGeom>
        </p:spPr>
      </p:pic>
      <p:pic>
        <p:nvPicPr>
          <p:cNvPr id="8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AE0988EE-001F-5EC4-5F60-BCF4877B6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690" y="1759928"/>
            <a:ext cx="2743200" cy="3174274"/>
          </a:xfrm>
          <a:prstGeom prst="rect">
            <a:avLst/>
          </a:prstGeom>
        </p:spPr>
      </p:pic>
      <p:pic>
        <p:nvPicPr>
          <p:cNvPr id="9" name="Imagen 9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9DC8320-3F08-5851-AB9F-BC361D66F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0723" y="1758044"/>
            <a:ext cx="2743200" cy="3161654"/>
          </a:xfrm>
          <a:prstGeom prst="rect">
            <a:avLst/>
          </a:prstGeom>
        </p:spPr>
      </p:pic>
      <p:pic>
        <p:nvPicPr>
          <p:cNvPr id="10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4B3E911D-DCD6-70E9-16B0-12B39A1F3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078" y="1757420"/>
            <a:ext cx="2743200" cy="291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03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5979CBA-8D22-F5F6-7876-FDC9ED391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2080" y="320675"/>
            <a:ext cx="7501394" cy="941387"/>
          </a:xfrm>
        </p:spPr>
        <p:txBody>
          <a:bodyPr/>
          <a:lstStyle/>
          <a:p>
            <a:r>
              <a:rPr lang="en-US" dirty="0"/>
              <a:t>Methods: </a:t>
            </a:r>
            <a:endParaRPr lang="es-ES"/>
          </a:p>
          <a:p>
            <a:r>
              <a:rPr lang="en-US" dirty="0"/>
              <a:t>Cardiac Frequency with PSD 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4F2F8A-3B9C-B17D-562F-0E9C3AF45B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Detect fundamental frequency by identifying PSD peaks </a:t>
            </a:r>
            <a:endParaRPr lang="en-US" sz="1800" b="1" dirty="0"/>
          </a:p>
          <a:p>
            <a:pPr marL="0" indent="0">
              <a:buClr>
                <a:srgbClr val="FFFFFF"/>
              </a:buClr>
              <a:buNone/>
            </a:pPr>
            <a:r>
              <a:rPr lang="en-US" sz="1800" dirty="0"/>
              <a:t>1. Preprocessing of the signal</a:t>
            </a:r>
          </a:p>
          <a:p>
            <a:pPr lvl="1">
              <a:buClr>
                <a:srgbClr val="FFFFFF"/>
              </a:buClr>
            </a:pPr>
            <a:r>
              <a:rPr lang="en-US" sz="1600" dirty="0"/>
              <a:t>58/62 Hz Bandpass filter</a:t>
            </a:r>
          </a:p>
          <a:p>
            <a:pPr lvl="1">
              <a:buClr>
                <a:srgbClr val="FFFFFF"/>
              </a:buClr>
            </a:pPr>
            <a:r>
              <a:rPr lang="en-US" sz="1600" dirty="0"/>
              <a:t>40 Hz Low-pass filter</a:t>
            </a:r>
          </a:p>
          <a:p>
            <a:pPr lvl="1">
              <a:buClr>
                <a:srgbClr val="FFFFFF"/>
              </a:buClr>
            </a:pPr>
            <a:r>
              <a:rPr lang="en-US" sz="1600" dirty="0"/>
              <a:t>Decimation to fs = 2 and 4 Hz Low-pass filter </a:t>
            </a:r>
          </a:p>
          <a:p>
            <a:pPr lvl="1">
              <a:buClr>
                <a:srgbClr val="FFFFFF"/>
              </a:buClr>
            </a:pPr>
            <a:endParaRPr lang="en-US" sz="1600" dirty="0"/>
          </a:p>
          <a:p>
            <a:pPr lvl="1">
              <a:buClr>
                <a:srgbClr val="FFFFFF"/>
              </a:buClr>
            </a:pPr>
            <a:endParaRPr lang="en-US" sz="1600" dirty="0"/>
          </a:p>
          <a:p>
            <a:pPr lvl="1">
              <a:buClr>
                <a:srgbClr val="FFFFFF"/>
              </a:buClr>
            </a:pPr>
            <a:endParaRPr lang="en-US" sz="1600" dirty="0"/>
          </a:p>
          <a:p>
            <a:pPr>
              <a:buClr>
                <a:srgbClr val="FFFFFF"/>
              </a:buClr>
            </a:pPr>
            <a:endParaRPr lang="en-US" sz="1800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8446F1F5-89ED-FB2D-84B6-B4AC4284F084}"/>
              </a:ext>
            </a:extLst>
          </p:cNvPr>
          <p:cNvSpPr txBox="1">
            <a:spLocks/>
          </p:cNvSpPr>
          <p:nvPr/>
        </p:nvSpPr>
        <p:spPr>
          <a:xfrm>
            <a:off x="6097542" y="1266354"/>
            <a:ext cx="4937655" cy="47584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2. Use </a:t>
            </a:r>
            <a:r>
              <a:rPr lang="en-US" sz="1800" i="1" dirty="0"/>
              <a:t>periodogram()</a:t>
            </a:r>
            <a:r>
              <a:rPr lang="en-US" sz="1800" dirty="0"/>
              <a:t> and </a:t>
            </a:r>
            <a:r>
              <a:rPr lang="en-US" sz="1800" i="1" dirty="0" err="1"/>
              <a:t>findpeaks</a:t>
            </a:r>
            <a:r>
              <a:rPr lang="en-US" sz="1800" i="1" dirty="0"/>
              <a:t>()</a:t>
            </a:r>
            <a:r>
              <a:rPr lang="en-US" sz="1800" dirty="0"/>
              <a:t> on a 10s section</a:t>
            </a:r>
          </a:p>
          <a:p>
            <a:pPr marL="0" indent="0">
              <a:buNone/>
            </a:pPr>
            <a:r>
              <a:rPr lang="en-US" sz="1800" dirty="0"/>
              <a:t>3. Identify weaknesses in detection</a:t>
            </a:r>
          </a:p>
          <a:p>
            <a:pPr lvl="1"/>
            <a:r>
              <a:rPr lang="en-US" sz="1600" dirty="0"/>
              <a:t>Exclude peaks above 4 Hz</a:t>
            </a:r>
          </a:p>
          <a:p>
            <a:pPr lvl="1">
              <a:buClr>
                <a:srgbClr val="FFFFFF"/>
              </a:buClr>
            </a:pPr>
            <a:r>
              <a:rPr lang="en-US" sz="1600" dirty="0"/>
              <a:t>Exclude detected CFs below 35 BPM</a:t>
            </a:r>
          </a:p>
          <a:p>
            <a:pPr marL="0" indent="0">
              <a:buNone/>
            </a:pPr>
            <a:r>
              <a:rPr lang="en-US" sz="1800" dirty="0"/>
              <a:t>4. Implement a loop applying the detection for the whole signal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853D061-8D21-8570-A9B4-EE98F988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4</a:t>
            </a:fld>
            <a:endParaRPr lang="es-ES"/>
          </a:p>
        </p:txBody>
      </p:sp>
      <p:pic>
        <p:nvPicPr>
          <p:cNvPr id="5" name="Imagen 5" descr="Histograma&#10;&#10;Descripción generada automáticamente">
            <a:extLst>
              <a:ext uri="{FF2B5EF4-FFF2-40B4-BE49-F238E27FC236}">
                <a16:creationId xmlns:a16="http://schemas.microsoft.com/office/drawing/2014/main" id="{18E2B50C-7E2A-59D3-ADA4-583C45E92D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4" r="5088" b="4222"/>
          <a:stretch/>
        </p:blipFill>
        <p:spPr>
          <a:xfrm>
            <a:off x="403781" y="3910111"/>
            <a:ext cx="3465839" cy="2690940"/>
          </a:xfrm>
          <a:prstGeom prst="rect">
            <a:avLst/>
          </a:prstGeom>
        </p:spPr>
      </p:pic>
      <p:pic>
        <p:nvPicPr>
          <p:cNvPr id="6" name="Imagen 7" descr="Interfaz de usuario gráfica, Gráfico&#10;&#10;Descripción generada automáticamente">
            <a:extLst>
              <a:ext uri="{FF2B5EF4-FFF2-40B4-BE49-F238E27FC236}">
                <a16:creationId xmlns:a16="http://schemas.microsoft.com/office/drawing/2014/main" id="{FDF0BCCD-C808-FEB0-EA33-368331EA0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647" y="3910398"/>
            <a:ext cx="3135983" cy="2690091"/>
          </a:xfrm>
          <a:prstGeom prst="rect">
            <a:avLst/>
          </a:prstGeom>
        </p:spPr>
      </p:pic>
      <p:pic>
        <p:nvPicPr>
          <p:cNvPr id="8" name="Imagen 8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658649DC-C471-BE8A-55DD-DBEB3ECF0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6008" y="3913468"/>
            <a:ext cx="3410931" cy="2683951"/>
          </a:xfrm>
          <a:prstGeom prst="rect">
            <a:avLst/>
          </a:prstGeom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4071EC70-68A1-5E3C-B46B-27DEE55CA836}"/>
              </a:ext>
            </a:extLst>
          </p:cNvPr>
          <p:cNvSpPr/>
          <p:nvPr/>
        </p:nvSpPr>
        <p:spPr>
          <a:xfrm>
            <a:off x="2322050" y="5422622"/>
            <a:ext cx="427637" cy="1109546"/>
          </a:xfrm>
          <a:prstGeom prst="roundRect">
            <a:avLst/>
          </a:prstGeom>
          <a:noFill/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2BA4A076-A0A1-CCC0-4E77-C5E9D680A9D0}"/>
              </a:ext>
            </a:extLst>
          </p:cNvPr>
          <p:cNvSpPr/>
          <p:nvPr/>
        </p:nvSpPr>
        <p:spPr>
          <a:xfrm>
            <a:off x="950450" y="6030650"/>
            <a:ext cx="843988" cy="512516"/>
          </a:xfrm>
          <a:prstGeom prst="roundRect">
            <a:avLst/>
          </a:prstGeom>
          <a:noFill/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3CEF2E53-7F35-EE2B-438E-A121547797A9}"/>
              </a:ext>
            </a:extLst>
          </p:cNvPr>
          <p:cNvSpPr/>
          <p:nvPr/>
        </p:nvSpPr>
        <p:spPr>
          <a:xfrm>
            <a:off x="655077" y="5444618"/>
            <a:ext cx="278380" cy="1093835"/>
          </a:xfrm>
          <a:prstGeom prst="round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0D315623-285C-8785-12F6-C2CA72695F45}"/>
              </a:ext>
            </a:extLst>
          </p:cNvPr>
          <p:cNvSpPr/>
          <p:nvPr/>
        </p:nvSpPr>
        <p:spPr>
          <a:xfrm>
            <a:off x="6575110" y="5983517"/>
            <a:ext cx="372648" cy="457526"/>
          </a:xfrm>
          <a:prstGeom prst="roundRect">
            <a:avLst/>
          </a:prstGeom>
          <a:noFill/>
          <a:ln w="127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9C50795C-FAE7-1BE3-D20E-69FA454F0985}"/>
              </a:ext>
            </a:extLst>
          </p:cNvPr>
          <p:cNvSpPr/>
          <p:nvPr/>
        </p:nvSpPr>
        <p:spPr>
          <a:xfrm>
            <a:off x="3802143" y="5059050"/>
            <a:ext cx="494907" cy="4006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1D1C6AE6-7D7A-13A7-8E6A-97F2E40E47FF}"/>
              </a:ext>
            </a:extLst>
          </p:cNvPr>
          <p:cNvSpPr/>
          <p:nvPr/>
        </p:nvSpPr>
        <p:spPr>
          <a:xfrm>
            <a:off x="7180081" y="5019772"/>
            <a:ext cx="494907" cy="4006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" name="Gráfico 9" descr="Órgano del corazón con relleno sólido">
            <a:extLst>
              <a:ext uri="{FF2B5EF4-FFF2-40B4-BE49-F238E27FC236}">
                <a16:creationId xmlns:a16="http://schemas.microsoft.com/office/drawing/2014/main" id="{6D8DD975-337B-AFF3-CB28-47A3B8FCC4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0929" y="390831"/>
            <a:ext cx="807884" cy="80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3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5979CBA-8D22-F5F6-7876-FDC9ED391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2080" y="320675"/>
            <a:ext cx="7501394" cy="941387"/>
          </a:xfrm>
        </p:spPr>
        <p:txBody>
          <a:bodyPr/>
          <a:lstStyle/>
          <a:p>
            <a:r>
              <a:rPr lang="en-US"/>
              <a:t>Results and Conclusion: </a:t>
            </a:r>
            <a:endParaRPr lang="es-ES"/>
          </a:p>
          <a:p>
            <a:r>
              <a:rPr lang="en-US"/>
              <a:t>Cardiac Frequency with PSD 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4F2F8A-3B9C-B17D-562F-0E9C3AF45B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1262336"/>
            <a:ext cx="4937655" cy="50042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Results</a:t>
            </a:r>
          </a:p>
          <a:p>
            <a:pPr>
              <a:buClr>
                <a:srgbClr val="FFFFFF"/>
              </a:buClr>
            </a:pPr>
            <a:r>
              <a:rPr lang="en-US"/>
              <a:t>Detected CF </a:t>
            </a:r>
          </a:p>
          <a:p>
            <a:pPr lvl="1">
              <a:buClr>
                <a:srgbClr val="FFFFFF"/>
              </a:buClr>
            </a:pPr>
            <a:r>
              <a:rPr lang="en-US"/>
              <a:t>Average 60 BPM</a:t>
            </a:r>
          </a:p>
          <a:p>
            <a:pPr lvl="1">
              <a:buClr>
                <a:srgbClr val="FFFFFF"/>
              </a:buClr>
            </a:pPr>
            <a:r>
              <a:rPr lang="en-US"/>
              <a:t>Median 56 BPM</a:t>
            </a:r>
          </a:p>
          <a:p>
            <a:pPr lvl="1">
              <a:buClr>
                <a:srgbClr val="FFFFFF"/>
              </a:buClr>
            </a:pPr>
            <a:r>
              <a:rPr lang="en-US"/>
              <a:t>Outliers +- 20 BPM</a:t>
            </a:r>
          </a:p>
          <a:p>
            <a:pPr marL="457200" lvl="1" indent="0">
              <a:buClr>
                <a:srgbClr val="FFFFFF"/>
              </a:buClr>
              <a:buNone/>
            </a:pPr>
            <a:endParaRPr lang="en-US"/>
          </a:p>
          <a:p>
            <a:pPr marL="0" indent="0">
              <a:buClr>
                <a:srgbClr val="FFFFFF"/>
              </a:buClr>
              <a:buNone/>
            </a:pPr>
            <a:endParaRPr lang="en-US"/>
          </a:p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Conclusion</a:t>
            </a:r>
          </a:p>
          <a:p>
            <a:pPr marL="342900" indent="-342900">
              <a:buClr>
                <a:srgbClr val="FFFFFF"/>
              </a:buClr>
            </a:pPr>
            <a:r>
              <a:rPr lang="en-US"/>
              <a:t>No arousal detection</a:t>
            </a:r>
          </a:p>
          <a:p>
            <a:pPr marL="342900" indent="-342900">
              <a:buClr>
                <a:srgbClr val="FFFFFF"/>
              </a:buClr>
            </a:pPr>
            <a:r>
              <a:rPr lang="en-US"/>
              <a:t>Possible reasons</a:t>
            </a:r>
          </a:p>
          <a:p>
            <a:pPr marL="800100" lvl="1">
              <a:buClr>
                <a:srgbClr val="FFFFFF"/>
              </a:buClr>
            </a:pPr>
            <a:r>
              <a:rPr lang="en-US"/>
              <a:t>10s sections too small</a:t>
            </a:r>
          </a:p>
          <a:p>
            <a:pPr marL="800100" lvl="1">
              <a:buClr>
                <a:srgbClr val="FFFFFF"/>
              </a:buClr>
            </a:pPr>
            <a:r>
              <a:rPr lang="en-US"/>
              <a:t>Distorted or noisy PSD </a:t>
            </a:r>
          </a:p>
          <a:p>
            <a:pPr lvl="1">
              <a:buClr>
                <a:srgbClr val="FFFFFF"/>
              </a:buClr>
            </a:pPr>
            <a:endParaRPr lang="en-US"/>
          </a:p>
          <a:p>
            <a:pPr lvl="1">
              <a:buClr>
                <a:srgbClr val="FFFFFF"/>
              </a:buClr>
            </a:pPr>
            <a:endParaRPr lang="en-US"/>
          </a:p>
          <a:p>
            <a:pPr lvl="1">
              <a:buClr>
                <a:srgbClr val="FFFFFF"/>
              </a:buClr>
            </a:pPr>
            <a:endParaRPr lang="en-US"/>
          </a:p>
          <a:p>
            <a:pPr>
              <a:buClr>
                <a:srgbClr val="FFFFFF"/>
              </a:buClr>
            </a:pPr>
            <a:endParaRPr lang="en-US"/>
          </a:p>
        </p:txBody>
      </p:sp>
      <p:pic>
        <p:nvPicPr>
          <p:cNvPr id="11" name="Imagen 8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2B41DA96-4F57-C459-2287-A251CD4E5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070" y="1399653"/>
            <a:ext cx="4573571" cy="3603065"/>
          </a:xfrm>
          <a:prstGeom prst="rect">
            <a:avLst/>
          </a:prstGeom>
        </p:spPr>
      </p:pic>
      <p:pic>
        <p:nvPicPr>
          <p:cNvPr id="13" name="Imagen 1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9DA36BF5-350A-2AC7-9256-18F524E33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070" y="5077652"/>
            <a:ext cx="4573571" cy="1651767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7A2DB3FA-8212-023A-489D-177DF5EB7966}"/>
              </a:ext>
            </a:extLst>
          </p:cNvPr>
          <p:cNvSpPr/>
          <p:nvPr/>
        </p:nvSpPr>
        <p:spPr>
          <a:xfrm>
            <a:off x="8735506" y="2985155"/>
            <a:ext cx="534185" cy="157112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000"/>
              <a:t>[10 s]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49E5A635-9A0F-812A-F4D3-9836C27CABB3}"/>
              </a:ext>
            </a:extLst>
          </p:cNvPr>
          <p:cNvGrpSpPr/>
          <p:nvPr/>
        </p:nvGrpSpPr>
        <p:grpSpPr>
          <a:xfrm>
            <a:off x="548292" y="3202579"/>
            <a:ext cx="4805472" cy="646331"/>
            <a:chOff x="777711" y="2850256"/>
            <a:chExt cx="4805472" cy="646331"/>
          </a:xfrm>
        </p:grpSpPr>
        <p:sp>
          <p:nvSpPr>
            <p:cNvPr id="19" name="Flecha: a la derecha 18">
              <a:extLst>
                <a:ext uri="{FF2B5EF4-FFF2-40B4-BE49-F238E27FC236}">
                  <a16:creationId xmlns:a16="http://schemas.microsoft.com/office/drawing/2014/main" id="{1BF0674E-9756-542B-830D-BA28BFEFF5B2}"/>
                </a:ext>
              </a:extLst>
            </p:cNvPr>
            <p:cNvSpPr/>
            <p:nvPr/>
          </p:nvSpPr>
          <p:spPr>
            <a:xfrm>
              <a:off x="777711" y="2906598"/>
              <a:ext cx="471340" cy="32208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F21085FE-2764-8B1C-448A-576699DDF019}"/>
                </a:ext>
              </a:extLst>
            </p:cNvPr>
            <p:cNvSpPr txBox="1"/>
            <p:nvPr/>
          </p:nvSpPr>
          <p:spPr>
            <a:xfrm>
              <a:off x="1240857" y="2850256"/>
              <a:ext cx="4342326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s-ES"/>
                <a:t>Extreme </a:t>
              </a:r>
              <a:r>
                <a:rPr lang="es-ES" err="1"/>
                <a:t>values</a:t>
              </a:r>
              <a:r>
                <a:rPr lang="es-ES"/>
                <a:t> </a:t>
              </a:r>
              <a:r>
                <a:rPr lang="es-ES" err="1"/>
                <a:t>due</a:t>
              </a:r>
              <a:r>
                <a:rPr lang="es-ES"/>
                <a:t> </a:t>
              </a:r>
              <a:r>
                <a:rPr lang="es-ES" err="1"/>
                <a:t>to</a:t>
              </a:r>
              <a:r>
                <a:rPr lang="es-ES"/>
                <a:t> </a:t>
              </a:r>
              <a:r>
                <a:rPr lang="es-ES" err="1"/>
                <a:t>arousals</a:t>
              </a:r>
              <a:r>
                <a:rPr lang="es-ES"/>
                <a:t> </a:t>
              </a:r>
              <a:r>
                <a:rPr lang="es-ES" err="1"/>
                <a:t>or</a:t>
              </a:r>
              <a:r>
                <a:rPr lang="es-ES"/>
                <a:t> </a:t>
              </a:r>
              <a:r>
                <a:rPr lang="es-ES" err="1"/>
                <a:t>wrong</a:t>
              </a:r>
              <a:r>
                <a:rPr lang="es-ES"/>
                <a:t> </a:t>
              </a:r>
              <a:r>
                <a:rPr lang="es-ES" err="1"/>
                <a:t>peak</a:t>
              </a:r>
              <a:r>
                <a:rPr lang="es-ES"/>
                <a:t> </a:t>
              </a:r>
              <a:r>
                <a:rPr lang="es-ES" err="1"/>
                <a:t>detection</a:t>
              </a:r>
              <a:r>
                <a:rPr lang="es-ES"/>
                <a:t>?</a:t>
              </a:r>
            </a:p>
          </p:txBody>
        </p:sp>
      </p:grpSp>
      <p:pic>
        <p:nvPicPr>
          <p:cNvPr id="5" name="Gráfico 9" descr="Órgano del corazón con relleno sólido">
            <a:extLst>
              <a:ext uri="{FF2B5EF4-FFF2-40B4-BE49-F238E27FC236}">
                <a16:creationId xmlns:a16="http://schemas.microsoft.com/office/drawing/2014/main" id="{BB1CE5AB-0251-3437-784D-7483552045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0929" y="390831"/>
            <a:ext cx="807884" cy="80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54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5979CBA-8D22-F5F6-7876-FDC9ED3915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Method:</a:t>
            </a:r>
            <a:endParaRPr lang="es-ES" dirty="0"/>
          </a:p>
          <a:p>
            <a:r>
              <a:rPr lang="en-US" dirty="0"/>
              <a:t>Heart Rate Variability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4F2F8A-3B9C-B17D-562F-0E9C3AF45B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Identify evolution of </a:t>
            </a:r>
            <a:r>
              <a:rPr lang="en-GB" dirty="0">
                <a:ea typeface="+mn-lt"/>
                <a:cs typeface="+mn-lt"/>
              </a:rPr>
              <a:t>VLF (0.003 - 0.04), LF (0.04 0.15), HF (0.15 - 0.4) frequency bands of the RR signal </a:t>
            </a:r>
          </a:p>
          <a:p>
            <a:pPr>
              <a:buClr>
                <a:srgbClr val="FFFFFF"/>
              </a:buClr>
            </a:pPr>
            <a:endParaRPr lang="en-GB" dirty="0"/>
          </a:p>
          <a:p>
            <a:pPr marL="0" indent="0">
              <a:buClr>
                <a:srgbClr val="FFFFFF"/>
              </a:buClr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8446F1F5-89ED-FB2D-84B6-B4AC4284F084}"/>
              </a:ext>
            </a:extLst>
          </p:cNvPr>
          <p:cNvSpPr txBox="1">
            <a:spLocks/>
          </p:cNvSpPr>
          <p:nvPr/>
        </p:nvSpPr>
        <p:spPr>
          <a:xfrm>
            <a:off x="6097542" y="1266354"/>
            <a:ext cx="4937655" cy="47584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1. Use Pan-Tompkins method for RR-Intervals </a:t>
            </a:r>
            <a:endParaRPr lang="es-ES" dirty="0"/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2. Correct frequency to 2 Hz with spline interpolation </a:t>
            </a:r>
            <a:endParaRPr lang="en-US" i="1" dirty="0"/>
          </a:p>
          <a:p>
            <a:pPr marL="0" indent="0">
              <a:buNone/>
            </a:pPr>
            <a:r>
              <a:rPr lang="en-US" dirty="0"/>
              <a:t>3. Use </a:t>
            </a:r>
            <a:r>
              <a:rPr lang="en-US" i="1" dirty="0"/>
              <a:t>powerband() </a:t>
            </a:r>
            <a:r>
              <a:rPr lang="en-US" dirty="0"/>
              <a:t>to extract VLF, LF and HF</a:t>
            </a:r>
            <a:endParaRPr lang="en-US" i="1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4C3B298-DF44-9EE0-9604-6721FDEBB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6</a:t>
            </a:fld>
            <a:endParaRPr lang="es-ES"/>
          </a:p>
        </p:txBody>
      </p:sp>
      <p:pic>
        <p:nvPicPr>
          <p:cNvPr id="5" name="Imagen 5" descr="Gráfico&#10;&#10;Descripción generada automáticamente">
            <a:extLst>
              <a:ext uri="{FF2B5EF4-FFF2-40B4-BE49-F238E27FC236}">
                <a16:creationId xmlns:a16="http://schemas.microsoft.com/office/drawing/2014/main" id="{7A326944-62D8-566F-39C8-E0E3DA8464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348" b="-287"/>
          <a:stretch/>
        </p:blipFill>
        <p:spPr>
          <a:xfrm>
            <a:off x="419493" y="3700538"/>
            <a:ext cx="3403025" cy="2756325"/>
          </a:xfrm>
          <a:prstGeom prst="rect">
            <a:avLst/>
          </a:prstGeom>
        </p:spPr>
      </p:pic>
      <p:pic>
        <p:nvPicPr>
          <p:cNvPr id="6" name="Imagen 7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1CA6FF7D-79C9-C802-8818-A4C64E3A84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8" t="287" r="2135" b="-573"/>
          <a:stretch/>
        </p:blipFill>
        <p:spPr>
          <a:xfrm>
            <a:off x="7481740" y="3702333"/>
            <a:ext cx="3511379" cy="2697735"/>
          </a:xfrm>
          <a:prstGeom prst="rect">
            <a:avLst/>
          </a:prstGeom>
        </p:spPr>
      </p:pic>
      <p:pic>
        <p:nvPicPr>
          <p:cNvPr id="8" name="Imagen 8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2F3A37EF-F81F-53C9-3AAE-702A4BA0B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303" y="3699581"/>
            <a:ext cx="3169433" cy="2760583"/>
          </a:xfrm>
          <a:prstGeom prst="rect">
            <a:avLst/>
          </a:prstGeom>
        </p:spPr>
      </p:pic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21511B2A-DE19-B561-D0AA-C1A457C0D63E}"/>
              </a:ext>
            </a:extLst>
          </p:cNvPr>
          <p:cNvSpPr/>
          <p:nvPr/>
        </p:nvSpPr>
        <p:spPr>
          <a:xfrm>
            <a:off x="3643003" y="4941215"/>
            <a:ext cx="494907" cy="4006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C066E132-101A-B59F-FD42-5F1F735BE646}"/>
              </a:ext>
            </a:extLst>
          </p:cNvPr>
          <p:cNvSpPr/>
          <p:nvPr/>
        </p:nvSpPr>
        <p:spPr>
          <a:xfrm>
            <a:off x="7070102" y="4901937"/>
            <a:ext cx="494907" cy="4006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Gráfico 9" descr="Órgano del corazón con relleno sólido">
            <a:extLst>
              <a:ext uri="{FF2B5EF4-FFF2-40B4-BE49-F238E27FC236}">
                <a16:creationId xmlns:a16="http://schemas.microsoft.com/office/drawing/2014/main" id="{D1A69429-0FDC-40B4-A5D9-EA7F68FEBD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0929" y="390831"/>
            <a:ext cx="807884" cy="80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870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5979CBA-8D22-F5F6-7876-FDC9ED391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2080" y="320675"/>
            <a:ext cx="7501394" cy="941387"/>
          </a:xfrm>
        </p:spPr>
        <p:txBody>
          <a:bodyPr/>
          <a:lstStyle/>
          <a:p>
            <a:r>
              <a:rPr lang="en-US" dirty="0"/>
              <a:t>Results and Conclusion: </a:t>
            </a:r>
            <a:endParaRPr lang="es-ES" dirty="0"/>
          </a:p>
          <a:p>
            <a:r>
              <a:rPr lang="en-US" dirty="0"/>
              <a:t>Heart Rate Variability 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4F2F8A-3B9C-B17D-562F-0E9C3AF45B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>
                <a:solidFill>
                  <a:schemeClr val="tx1"/>
                </a:solidFill>
              </a:rPr>
              <a:t>Results</a:t>
            </a:r>
          </a:p>
          <a:p>
            <a:pPr>
              <a:buClr>
                <a:srgbClr val="FFFFFF"/>
              </a:buClr>
            </a:pPr>
            <a:r>
              <a:rPr lang="en-US" dirty="0"/>
              <a:t>Detected HRV </a:t>
            </a:r>
            <a:endParaRPr lang="en-US"/>
          </a:p>
          <a:p>
            <a:pPr lvl="1">
              <a:buClr>
                <a:srgbClr val="FFFFFF"/>
              </a:buClr>
            </a:pPr>
            <a:r>
              <a:rPr lang="en-US" dirty="0"/>
              <a:t>VLF: </a:t>
            </a:r>
            <a:r>
              <a:rPr lang="en-US" b="1" dirty="0"/>
              <a:t>No variability</a:t>
            </a:r>
            <a:r>
              <a:rPr lang="en-US" dirty="0"/>
              <a:t> 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LF: Variability 0 – 0.18 V</a:t>
            </a:r>
            <a:r>
              <a:rPr lang="en-US" baseline="30000" dirty="0"/>
              <a:t>2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HF: Variability 0 – 0.25 V</a:t>
            </a:r>
            <a:r>
              <a:rPr lang="en-US" baseline="30000" dirty="0"/>
              <a:t>2</a:t>
            </a:r>
          </a:p>
          <a:p>
            <a:pPr marL="457200" lvl="1" indent="0">
              <a:buClr>
                <a:srgbClr val="FFFFFF"/>
              </a:buClr>
              <a:buNone/>
            </a:pPr>
            <a:endParaRPr lang="en-US" baseline="30000"/>
          </a:p>
          <a:p>
            <a:pPr marL="0" indent="0">
              <a:buClr>
                <a:srgbClr val="FFFFFF"/>
              </a:buClr>
              <a:buNone/>
            </a:pPr>
            <a:r>
              <a:rPr lang="en-US">
                <a:solidFill>
                  <a:schemeClr val="tx1"/>
                </a:solidFill>
              </a:rPr>
              <a:t>Conclusion</a:t>
            </a:r>
          </a:p>
          <a:p>
            <a:pPr marL="342900" indent="-342900">
              <a:buClr>
                <a:srgbClr val="FFFFFF"/>
              </a:buClr>
            </a:pPr>
            <a:r>
              <a:rPr lang="en-US" dirty="0"/>
              <a:t>No Variance of VLF </a:t>
            </a:r>
          </a:p>
          <a:p>
            <a:pPr marL="800100" lvl="1" indent="-342900">
              <a:buClr>
                <a:srgbClr val="FFFFFF"/>
              </a:buClr>
            </a:pPr>
            <a:r>
              <a:rPr lang="en-US" dirty="0"/>
              <a:t>Indicates pathological </a:t>
            </a:r>
            <a:r>
              <a:rPr lang="en-GB" dirty="0">
                <a:ea typeface="+mn-lt"/>
                <a:cs typeface="+mn-lt"/>
              </a:rPr>
              <a:t>parasympathetic nervous system (PNS)</a:t>
            </a:r>
            <a:endParaRPr lang="en-US" dirty="0"/>
          </a:p>
          <a:p>
            <a:pPr marL="342900" indent="-342900"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Open question:</a:t>
            </a:r>
          </a:p>
          <a:p>
            <a:pPr lvl="1">
              <a:buClr>
                <a:srgbClr val="FFFFFF"/>
              </a:buClr>
            </a:pPr>
            <a:r>
              <a:rPr lang="en-US" dirty="0">
                <a:ea typeface="+mn-lt"/>
                <a:cs typeface="+mn-lt"/>
              </a:rPr>
              <a:t>Physiological reasons for same evolution </a:t>
            </a:r>
            <a:r>
              <a:rPr lang="en-US" dirty="0"/>
              <a:t>of LF and HF?</a:t>
            </a:r>
            <a:endParaRPr lang="en-GB" dirty="0"/>
          </a:p>
          <a:p>
            <a:pPr marL="514350" lvl="1" indent="0">
              <a:buClr>
                <a:srgbClr val="FFFFFF"/>
              </a:buClr>
              <a:buNone/>
            </a:pPr>
            <a:endParaRPr lang="en-US" dirty="0"/>
          </a:p>
          <a:p>
            <a:pPr lvl="1">
              <a:buClr>
                <a:srgbClr val="FFFFFF"/>
              </a:buClr>
            </a:pPr>
            <a:endParaRPr lang="en-US" dirty="0"/>
          </a:p>
          <a:p>
            <a:pPr lvl="1">
              <a:buClr>
                <a:srgbClr val="FFFFFF"/>
              </a:buClr>
            </a:pPr>
            <a:endParaRPr lang="en-US" dirty="0"/>
          </a:p>
          <a:p>
            <a:pPr lvl="1">
              <a:buClr>
                <a:srgbClr val="FFFFFF"/>
              </a:buClr>
            </a:pPr>
            <a:endParaRPr lang="en-US" dirty="0"/>
          </a:p>
          <a:p>
            <a:pPr>
              <a:buClr>
                <a:srgbClr val="FFFFFF"/>
              </a:buClr>
            </a:pPr>
            <a:endParaRPr lang="en-US" dirty="0"/>
          </a:p>
        </p:txBody>
      </p:sp>
      <p:pic>
        <p:nvPicPr>
          <p:cNvPr id="13" name="Imagen 1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9DA36BF5-350A-2AC7-9256-18F524E33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541" y="4539770"/>
            <a:ext cx="4573571" cy="1651767"/>
          </a:xfrm>
          <a:prstGeom prst="rect">
            <a:avLst/>
          </a:prstGeom>
        </p:spPr>
      </p:pic>
      <p:pic>
        <p:nvPicPr>
          <p:cNvPr id="5" name="Imagen 7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C0CC5BC9-BFE4-3666-B766-D5C33B6679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8" t="287" r="2135" b="-573"/>
          <a:stretch/>
        </p:blipFill>
        <p:spPr>
          <a:xfrm>
            <a:off x="7033967" y="1267075"/>
            <a:ext cx="4029853" cy="3098374"/>
          </a:xfrm>
          <a:prstGeom prst="rect">
            <a:avLst/>
          </a:prstGeom>
        </p:spPr>
      </p:pic>
      <p:pic>
        <p:nvPicPr>
          <p:cNvPr id="6" name="Gráfico 9" descr="Órgano del corazón con relleno sólido">
            <a:extLst>
              <a:ext uri="{FF2B5EF4-FFF2-40B4-BE49-F238E27FC236}">
                <a16:creationId xmlns:a16="http://schemas.microsoft.com/office/drawing/2014/main" id="{C587D825-C817-05F5-8231-5EA7FC3749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0929" y="390831"/>
            <a:ext cx="807884" cy="80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03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5979CBA-8D22-F5F6-7876-FDC9ED391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2080" y="320675"/>
            <a:ext cx="5788690" cy="941387"/>
          </a:xfrm>
        </p:spPr>
        <p:txBody>
          <a:bodyPr/>
          <a:lstStyle/>
          <a:p>
            <a:r>
              <a:rPr lang="en-US" dirty="0"/>
              <a:t>Methods: </a:t>
            </a:r>
            <a:endParaRPr lang="es-ES"/>
          </a:p>
          <a:p>
            <a:r>
              <a:rPr lang="en-US" dirty="0"/>
              <a:t>Respiratory Frequency with PSD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4F2F8A-3B9C-B17D-562F-0E9C3AF45B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Finding frequency of main peaks in the PSD of respiratory signal </a:t>
            </a:r>
          </a:p>
          <a:p>
            <a:pPr marL="0" indent="0">
              <a:buClr>
                <a:srgbClr val="FFFFFF"/>
              </a:buClr>
              <a:buNone/>
            </a:pPr>
            <a:r>
              <a:rPr lang="en-US" dirty="0"/>
              <a:t>2. PSD of 10 second epoch</a:t>
            </a:r>
          </a:p>
          <a:p>
            <a:pPr marL="0" indent="0">
              <a:buClr>
                <a:srgbClr val="FFFFFF"/>
              </a:buClr>
              <a:buNone/>
            </a:pPr>
            <a:r>
              <a:rPr lang="en-US" dirty="0"/>
              <a:t>3. Plotted in groups of 10 minutes </a:t>
            </a:r>
          </a:p>
          <a:p>
            <a:pPr marL="0" indent="0">
              <a:buClr>
                <a:srgbClr val="FFFFFF"/>
              </a:buClr>
              <a:buNone/>
            </a:pPr>
            <a:endParaRPr lang="en-US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8446F1F5-89ED-FB2D-84B6-B4AC4284F084}"/>
              </a:ext>
            </a:extLst>
          </p:cNvPr>
          <p:cNvSpPr txBox="1">
            <a:spLocks/>
          </p:cNvSpPr>
          <p:nvPr/>
        </p:nvSpPr>
        <p:spPr>
          <a:xfrm>
            <a:off x="6097542" y="1266354"/>
            <a:ext cx="4937655" cy="47584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54C1213-A415-7DDC-9D2E-C7E5C0429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8</a:t>
            </a:fld>
            <a:endParaRPr lang="es-ES"/>
          </a:p>
        </p:txBody>
      </p:sp>
      <p:pic>
        <p:nvPicPr>
          <p:cNvPr id="5" name="Imagen 5" descr="Gráfico, Histograma&#10;&#10;Descripción generada automáticamente">
            <a:extLst>
              <a:ext uri="{FF2B5EF4-FFF2-40B4-BE49-F238E27FC236}">
                <a16:creationId xmlns:a16="http://schemas.microsoft.com/office/drawing/2014/main" id="{3150FD71-6239-C3F7-E2BB-2F17E71E7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169" y="3775451"/>
            <a:ext cx="3546167" cy="2647335"/>
          </a:xfrm>
          <a:prstGeom prst="rect">
            <a:avLst/>
          </a:prstGeom>
        </p:spPr>
      </p:pic>
      <p:pic>
        <p:nvPicPr>
          <p:cNvPr id="6" name="Imagen 7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6F03F6C7-FB56-3F1C-E0F0-2B37D5FCD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058" y="3775451"/>
            <a:ext cx="3488812" cy="2647335"/>
          </a:xfrm>
          <a:prstGeom prst="rect">
            <a:avLst/>
          </a:prstGeom>
        </p:spPr>
      </p:pic>
      <p:pic>
        <p:nvPicPr>
          <p:cNvPr id="9" name="Gráfico 5" descr="Pulmones con virus con relleno sólido">
            <a:extLst>
              <a:ext uri="{FF2B5EF4-FFF2-40B4-BE49-F238E27FC236}">
                <a16:creationId xmlns:a16="http://schemas.microsoft.com/office/drawing/2014/main" id="{3CB33E63-7753-A515-54E7-956BFB9F4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29" y="204429"/>
            <a:ext cx="914400" cy="914400"/>
          </a:xfrm>
          <a:prstGeom prst="rect">
            <a:avLst/>
          </a:prstGeom>
        </p:spPr>
      </p:pic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367FC1F2-C1AE-011F-467E-073905048164}"/>
              </a:ext>
            </a:extLst>
          </p:cNvPr>
          <p:cNvSpPr/>
          <p:nvPr/>
        </p:nvSpPr>
        <p:spPr>
          <a:xfrm>
            <a:off x="4362670" y="4898882"/>
            <a:ext cx="494907" cy="4006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305937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C5979CBA-8D22-F5F6-7876-FDC9ED391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2080" y="320675"/>
            <a:ext cx="5788690" cy="941387"/>
          </a:xfrm>
        </p:spPr>
        <p:txBody>
          <a:bodyPr/>
          <a:lstStyle/>
          <a:p>
            <a:r>
              <a:rPr lang="en-US" dirty="0"/>
              <a:t>Results Conclusion: </a:t>
            </a:r>
            <a:endParaRPr lang="es-ES" dirty="0"/>
          </a:p>
          <a:p>
            <a:r>
              <a:rPr lang="en-US" dirty="0"/>
              <a:t>Respiratory Frequency with PSD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4F2F8A-3B9C-B17D-562F-0E9C3AF45B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pPr>
              <a:buClr>
                <a:srgbClr val="FFFFFF"/>
              </a:buClr>
            </a:pPr>
            <a:r>
              <a:rPr lang="en-US" dirty="0"/>
              <a:t>Respiratory frequency 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Mean: 8 RPM</a:t>
            </a:r>
          </a:p>
          <a:p>
            <a:pPr lvl="1">
              <a:buClr>
                <a:srgbClr val="FFFFFF"/>
              </a:buClr>
            </a:pPr>
            <a:r>
              <a:rPr lang="en-US" dirty="0"/>
              <a:t>Median: 6.5 RPM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54C1213-A415-7DDC-9D2E-C7E5C0429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9</a:t>
            </a:fld>
            <a:endParaRPr lang="es-ES"/>
          </a:p>
        </p:txBody>
      </p:sp>
      <p:pic>
        <p:nvPicPr>
          <p:cNvPr id="6" name="Imagen 7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6F03F6C7-FB56-3F1C-E0F0-2B37D5FCD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53" y="3391720"/>
            <a:ext cx="4005006" cy="3048819"/>
          </a:xfrm>
          <a:prstGeom prst="rect">
            <a:avLst/>
          </a:prstGeom>
        </p:spPr>
      </p:pic>
      <p:pic>
        <p:nvPicPr>
          <p:cNvPr id="8" name="Imagen 8" descr="Gráfico, Histograma&#10;&#10;Descripción generada automáticamente">
            <a:extLst>
              <a:ext uri="{FF2B5EF4-FFF2-40B4-BE49-F238E27FC236}">
                <a16:creationId xmlns:a16="http://schemas.microsoft.com/office/drawing/2014/main" id="{B3B1A826-34AC-44D2-79FF-7F14DB078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239" y="3391719"/>
            <a:ext cx="4086941" cy="3048819"/>
          </a:xfrm>
          <a:prstGeom prst="rect">
            <a:avLst/>
          </a:prstGeom>
        </p:spPr>
      </p:pic>
      <p:pic>
        <p:nvPicPr>
          <p:cNvPr id="10" name="Gráfico 5" descr="Pulmones con virus con relleno sólido">
            <a:extLst>
              <a:ext uri="{FF2B5EF4-FFF2-40B4-BE49-F238E27FC236}">
                <a16:creationId xmlns:a16="http://schemas.microsoft.com/office/drawing/2014/main" id="{EEAD419A-28CB-7820-9743-7F2BCA0A5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29" y="204429"/>
            <a:ext cx="914400" cy="91440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0D39CACC-43A8-654C-9532-4C36CE1AC774}"/>
              </a:ext>
            </a:extLst>
          </p:cNvPr>
          <p:cNvSpPr/>
          <p:nvPr/>
        </p:nvSpPr>
        <p:spPr>
          <a:xfrm>
            <a:off x="6290756" y="4900738"/>
            <a:ext cx="1994684" cy="1571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s-ES" sz="900" b="1" dirty="0"/>
              <a:t>ABD </a:t>
            </a:r>
            <a:r>
              <a:rPr lang="es-ES" sz="900" b="1" dirty="0" err="1"/>
              <a:t>Breaths</a:t>
            </a:r>
            <a:r>
              <a:rPr lang="es-ES" sz="900" b="1" dirty="0"/>
              <a:t> per Minute </a:t>
            </a:r>
          </a:p>
        </p:txBody>
      </p:sp>
    </p:spTree>
    <p:extLst>
      <p:ext uri="{BB962C8B-B14F-4D97-AF65-F5344CB8AC3E}">
        <p14:creationId xmlns:p14="http://schemas.microsoft.com/office/powerpoint/2010/main" val="160118181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Segment">
  <a:themeElements>
    <a:clrScheme name="Segment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gment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gment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56</TotalTime>
  <Words>1482</Words>
  <Application>Microsoft Macintosh PowerPoint</Application>
  <PresentationFormat>Widescreen</PresentationFormat>
  <Paragraphs>319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Calibri</vt:lpstr>
      <vt:lpstr>Century Gothic</vt:lpstr>
      <vt:lpstr>Wingdings</vt:lpstr>
      <vt:lpstr>Wingdings 3</vt:lpstr>
      <vt:lpstr>Segment</vt:lpstr>
      <vt:lpstr>Advanced signal processing Group Project presentation</vt:lpstr>
      <vt:lpstr>Tp 3 Signal Processing Techniques for detecting SLEEP STAGES in Spectral Analysis of Physiological Signals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Tp 4 Time Frequency Analysis and Characterization of Phonocardiography Signals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your attention!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Cinthia Eliza Maria Krämer</dc:creator>
  <cp:lastModifiedBy>MARC PALOMER CADENAS</cp:lastModifiedBy>
  <cp:revision>1137</cp:revision>
  <dcterms:created xsi:type="dcterms:W3CDTF">2023-01-18T15:03:52Z</dcterms:created>
  <dcterms:modified xsi:type="dcterms:W3CDTF">2023-01-19T13:51:31Z</dcterms:modified>
</cp:coreProperties>
</file>